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Layouts/slideLayout6.xml" ContentType="application/vnd.openxmlformats-officedocument.presentationml.slideLayout+xml"/>
  <Override PartName="/ppt/notesSlides/notesSlide38.xml" ContentType="application/vnd.openxmlformats-officedocument.presentationml.notesSlide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notesSlides/notesSlide16.xml" ContentType="application/vnd.openxmlformats-officedocument.presentationml.notesSlide+xml"/>
  <Override PartName="/ppt/notesSlides/notesSlide34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notesSlides/notesSlide23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viewProps.xml" ContentType="application/vnd.openxmlformats-officedocument.presentationml.viewProps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notesSlides/notesSlide3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Default Extension="emf" ContentType="image/x-emf"/>
  <Override PartName="/ppt/notesSlides/notesSlide3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tags/tag1.xml" ContentType="application/vnd.openxmlformats-officedocument.presentationml.tags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3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Default Extension="wdp" ContentType="image/vnd.ms-photo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handoutMasters/handoutMaster1.xml" ContentType="application/vnd.openxmlformats-officedocument.presentationml.handoutMaster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notesSlides/notesSlide29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Layouts/slideLayout15.xml" ContentType="application/vnd.openxmlformats-officedocument.presentationml.slideLayout+xml"/>
  <Override PartName="/ppt/notesSlides/notesSlide18.xml" ContentType="application/vnd.openxmlformats-officedocument.presentationml.notesSlide+xml"/>
  <Override PartName="/ppt/notesSlides/notesSlide36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notesSlides/notesSlide25.xml" ContentType="application/vnd.openxmlformats-officedocument.presentationml.notes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755" r:id="rId2"/>
  </p:sldMasterIdLst>
  <p:notesMasterIdLst>
    <p:notesMasterId r:id="rId72"/>
  </p:notesMasterIdLst>
  <p:handoutMasterIdLst>
    <p:handoutMasterId r:id="rId73"/>
  </p:handoutMasterIdLst>
  <p:sldIdLst>
    <p:sldId id="265" r:id="rId3"/>
    <p:sldId id="348" r:id="rId4"/>
    <p:sldId id="338" r:id="rId5"/>
    <p:sldId id="419" r:id="rId6"/>
    <p:sldId id="417" r:id="rId7"/>
    <p:sldId id="420" r:id="rId8"/>
    <p:sldId id="349" r:id="rId9"/>
    <p:sldId id="421" r:id="rId10"/>
    <p:sldId id="350" r:id="rId11"/>
    <p:sldId id="422" r:id="rId12"/>
    <p:sldId id="351" r:id="rId13"/>
    <p:sldId id="423" r:id="rId14"/>
    <p:sldId id="353" r:id="rId15"/>
    <p:sldId id="354" r:id="rId16"/>
    <p:sldId id="355" r:id="rId17"/>
    <p:sldId id="356" r:id="rId18"/>
    <p:sldId id="357" r:id="rId19"/>
    <p:sldId id="440" r:id="rId20"/>
    <p:sldId id="360" r:id="rId21"/>
    <p:sldId id="361" r:id="rId22"/>
    <p:sldId id="362" r:id="rId23"/>
    <p:sldId id="363" r:id="rId24"/>
    <p:sldId id="441" r:id="rId25"/>
    <p:sldId id="364" r:id="rId26"/>
    <p:sldId id="365" r:id="rId27"/>
    <p:sldId id="366" r:id="rId28"/>
    <p:sldId id="367" r:id="rId29"/>
    <p:sldId id="368" r:id="rId30"/>
    <p:sldId id="369" r:id="rId31"/>
    <p:sldId id="370" r:id="rId32"/>
    <p:sldId id="371" r:id="rId33"/>
    <p:sldId id="424" r:id="rId34"/>
    <p:sldId id="425" r:id="rId35"/>
    <p:sldId id="426" r:id="rId36"/>
    <p:sldId id="442" r:id="rId37"/>
    <p:sldId id="375" r:id="rId38"/>
    <p:sldId id="376" r:id="rId39"/>
    <p:sldId id="427" r:id="rId40"/>
    <p:sldId id="428" r:id="rId41"/>
    <p:sldId id="379" r:id="rId42"/>
    <p:sldId id="380" r:id="rId43"/>
    <p:sldId id="381" r:id="rId44"/>
    <p:sldId id="429" r:id="rId45"/>
    <p:sldId id="430" r:id="rId46"/>
    <p:sldId id="431" r:id="rId47"/>
    <p:sldId id="384" r:id="rId48"/>
    <p:sldId id="387" r:id="rId49"/>
    <p:sldId id="399" r:id="rId50"/>
    <p:sldId id="415" r:id="rId51"/>
    <p:sldId id="403" r:id="rId52"/>
    <p:sldId id="404" r:id="rId53"/>
    <p:sldId id="432" r:id="rId54"/>
    <p:sldId id="405" r:id="rId55"/>
    <p:sldId id="406" r:id="rId56"/>
    <p:sldId id="408" r:id="rId57"/>
    <p:sldId id="409" r:id="rId58"/>
    <p:sldId id="414" r:id="rId59"/>
    <p:sldId id="433" r:id="rId60"/>
    <p:sldId id="443" r:id="rId61"/>
    <p:sldId id="407" r:id="rId62"/>
    <p:sldId id="412" r:id="rId63"/>
    <p:sldId id="413" r:id="rId64"/>
    <p:sldId id="444" r:id="rId65"/>
    <p:sldId id="435" r:id="rId66"/>
    <p:sldId id="436" r:id="rId67"/>
    <p:sldId id="390" r:id="rId68"/>
    <p:sldId id="392" r:id="rId69"/>
    <p:sldId id="393" r:id="rId70"/>
    <p:sldId id="445" r:id="rId71"/>
  </p:sldIdLst>
  <p:sldSz cx="9144000" cy="6858000" type="screen4x3"/>
  <p:notesSz cx="7023100" cy="9309100"/>
  <p:custDataLst>
    <p:tags r:id="rId74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E0000"/>
    <a:srgbClr val="AAAAAA"/>
    <a:srgbClr val="FF0000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779" autoAdjust="0"/>
    <p:restoredTop sz="94718" autoAdjust="0"/>
  </p:normalViewPr>
  <p:slideViewPr>
    <p:cSldViewPr snapToGrid="0">
      <p:cViewPr>
        <p:scale>
          <a:sx n="90" d="100"/>
          <a:sy n="90" d="100"/>
        </p:scale>
        <p:origin x="-2550" y="-1038"/>
      </p:cViewPr>
      <p:guideLst>
        <p:guide orient="horz" pos="2160"/>
        <p:guide pos="2878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51" d="100"/>
          <a:sy n="51" d="100"/>
        </p:scale>
        <p:origin x="-2850" y="-96"/>
      </p:cViewPr>
      <p:guideLst>
        <p:guide orient="horz" pos="2932"/>
        <p:guide pos="2211"/>
      </p:guideLst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76" Type="http://schemas.openxmlformats.org/officeDocument/2006/relationships/viewProps" Target="viewProp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tags" Target="tags/tag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slide" Target="slides/slide59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handoutMaster" Target="handoutMasters/handoutMaster1.xml"/><Relationship Id="rId78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42969" cy="464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428" tIns="46214" rIns="92428" bIns="46214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2288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78525" y="0"/>
            <a:ext cx="3042968" cy="464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428" tIns="46214" rIns="92428" bIns="46214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 dirty="0"/>
          </a:p>
        </p:txBody>
      </p:sp>
      <p:sp>
        <p:nvSpPr>
          <p:cNvPr id="12288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42685"/>
            <a:ext cx="3042969" cy="464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428" tIns="46214" rIns="92428" bIns="46214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2288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78525" y="8842685"/>
            <a:ext cx="3042968" cy="464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428" tIns="46214" rIns="92428" bIns="46214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103C7419-61D9-46C1-97E9-76E9D8F8C3E9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41701028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42969" cy="464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428" tIns="46214" rIns="92428" bIns="46214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2185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78525" y="0"/>
            <a:ext cx="3042968" cy="464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428" tIns="46214" rIns="92428" bIns="46214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 dirty="0"/>
          </a:p>
        </p:txBody>
      </p:sp>
      <p:sp>
        <p:nvSpPr>
          <p:cNvPr id="1229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84275" y="700088"/>
            <a:ext cx="4654550" cy="349091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2186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2472" y="4422144"/>
            <a:ext cx="5618157" cy="41881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428" tIns="46214" rIns="92428" bIns="4621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12186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42685"/>
            <a:ext cx="3042969" cy="464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428" tIns="46214" rIns="92428" bIns="46214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2186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8525" y="8842685"/>
            <a:ext cx="3042968" cy="464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428" tIns="46214" rIns="92428" bIns="46214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603C3B5-9CFC-4B60-AD1F-942309290D4C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41959016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PAL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en.wikipedia.org/wiki/NTSC" TargetMode="Externa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PAL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en.wikipedia.org/wiki/NTSC" TargetMode="Externa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8" Type="http://schemas.openxmlformats.org/officeDocument/2006/relationships/hyperlink" Target="http://en.wikipedia.org/wiki/Rendering_(computer_graphics)" TargetMode="External"/><Relationship Id="rId13" Type="http://schemas.openxmlformats.org/officeDocument/2006/relationships/hyperlink" Target="http://en.wikipedia.org/wiki/Hardware_acceleration" TargetMode="External"/><Relationship Id="rId3" Type="http://schemas.openxmlformats.org/officeDocument/2006/relationships/hyperlink" Target="http://en.wikipedia.org/wiki/Pixel_shader" TargetMode="External"/><Relationship Id="rId7" Type="http://schemas.openxmlformats.org/officeDocument/2006/relationships/hyperlink" Target="http://en.wikipedia.org/wiki/OpenGL" TargetMode="External"/><Relationship Id="rId12" Type="http://schemas.openxmlformats.org/officeDocument/2006/relationships/hyperlink" Target="http://en.wikipedia.org/wiki/Video_game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://en.wikipedia.org/wiki/OpenGL_ES" TargetMode="External"/><Relationship Id="rId11" Type="http://schemas.openxmlformats.org/officeDocument/2006/relationships/hyperlink" Target="http://en.wikipedia.org/wiki/3D_computer_graphics" TargetMode="External"/><Relationship Id="rId5" Type="http://schemas.openxmlformats.org/officeDocument/2006/relationships/hyperlink" Target="http://en.wikipedia.org/wiki/Geometry_shader" TargetMode="External"/><Relationship Id="rId10" Type="http://schemas.openxmlformats.org/officeDocument/2006/relationships/hyperlink" Target="http://en.wikipedia.org/wiki/2D_computer_graphics" TargetMode="External"/><Relationship Id="rId4" Type="http://schemas.openxmlformats.org/officeDocument/2006/relationships/hyperlink" Target="http://en.wikipedia.org/wiki/Vertex_shader" TargetMode="External"/><Relationship Id="rId9" Type="http://schemas.openxmlformats.org/officeDocument/2006/relationships/hyperlink" Target="http://en.wikipedia.org/wiki/Application_programming_interface" TargetMode="External"/><Relationship Id="rId14" Type="http://schemas.openxmlformats.org/officeDocument/2006/relationships/hyperlink" Target="http://en.wikipedia.org/wiki/Graphics_processing_unit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“Hero” processors</a:t>
            </a:r>
            <a:r>
              <a:rPr lang="en-US" baseline="0" dirty="0" smtClean="0"/>
              <a:t> are the most popular devices available from the portfolio.  They have all been recently released, have the most up-to-date collateral </a:t>
            </a:r>
            <a:r>
              <a:rPr lang="en-US" baseline="0" smtClean="0"/>
              <a:t>and software </a:t>
            </a:r>
            <a:r>
              <a:rPr lang="en-US" baseline="0" dirty="0" smtClean="0"/>
              <a:t>and have the best </a:t>
            </a:r>
            <a:r>
              <a:rPr lang="en-US" baseline="0" smtClean="0"/>
              <a:t>available support.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541AA2-15A7-4DFB-BEB4-7F54C75403E8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2507700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1" defTabSz="914306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E618C1-3EEF-4602-9777-CACBEB7B4EB5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9538695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50899" indent="-288808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55228" indent="-231045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17320" indent="-231045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79412" indent="-231045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41503" indent="-231045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3003595" indent="-231045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65686" indent="-231045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927777" indent="-231045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45A236DD-3785-41BF-A455-B1A0375F8507}" type="slidenum">
              <a:rPr lang="en-US" b="0" smtClean="0">
                <a:solidFill>
                  <a:srgbClr val="000000"/>
                </a:solidFill>
                <a:ea typeface="MS PGothic" pitchFamily="34" charset="-128"/>
              </a:rPr>
              <a:pPr eaLnBrk="1" hangingPunct="1"/>
              <a:t>25</a:t>
            </a:fld>
            <a:endParaRPr lang="en-US" b="0" smtClean="0">
              <a:solidFill>
                <a:srgbClr val="000000"/>
              </a:solidFill>
              <a:ea typeface="MS PGothic" pitchFamily="34" charset="-128"/>
            </a:endParaRPr>
          </a:p>
        </p:txBody>
      </p:sp>
      <p:sp>
        <p:nvSpPr>
          <p:cNvPr id="60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b="1" dirty="0" smtClean="0"/>
              <a:t>VPFE – Video Port Front End</a:t>
            </a:r>
          </a:p>
          <a:p>
            <a:pPr eaLnBrk="1" hangingPunct="1"/>
            <a:r>
              <a:rPr lang="en-US" b="1" dirty="0" smtClean="0"/>
              <a:t>BT 656 – digital video Protocol for</a:t>
            </a:r>
            <a:r>
              <a:rPr lang="en-US" b="1" baseline="0" dirty="0" smtClean="0"/>
              <a:t> streaming </a:t>
            </a:r>
            <a:r>
              <a:rPr lang="en-US" dirty="0" smtClean="0"/>
              <a:t>uncompressed </a:t>
            </a:r>
            <a:r>
              <a:rPr lang="en-US" dirty="0" smtClean="0">
                <a:hlinkClick r:id="rId3" tooltip="PAL"/>
              </a:rPr>
              <a:t>PAL</a:t>
            </a:r>
            <a:r>
              <a:rPr lang="en-US" dirty="0" smtClean="0"/>
              <a:t> or </a:t>
            </a:r>
            <a:r>
              <a:rPr lang="en-US" dirty="0" smtClean="0">
                <a:hlinkClick r:id="rId4" tooltip="NTSC"/>
              </a:rPr>
              <a:t>NTSC</a:t>
            </a:r>
            <a:r>
              <a:rPr lang="en-US" dirty="0" smtClean="0"/>
              <a:t> </a:t>
            </a:r>
          </a:p>
          <a:p>
            <a:pPr eaLnBrk="1" hangingPunct="1"/>
            <a:r>
              <a:rPr lang="en-US" b="1" dirty="0" smtClean="0"/>
              <a:t>CCD – Charged Couple device (digital camera)</a:t>
            </a:r>
          </a:p>
          <a:p>
            <a:pPr eaLnBrk="1" hangingPunct="1"/>
            <a:r>
              <a:rPr lang="en-US" b="1" dirty="0" smtClean="0"/>
              <a:t>CCDC – Charge Couple device controller</a:t>
            </a:r>
          </a:p>
          <a:p>
            <a:pPr eaLnBrk="1" hangingPunct="1"/>
            <a:r>
              <a:rPr lang="en-US" b="1" dirty="0" smtClean="0"/>
              <a:t>75MHZ input pixel clock  (2Kx1Kx30fps)</a:t>
            </a:r>
          </a:p>
          <a:p>
            <a:pPr eaLnBrk="1" hangingPunct="1"/>
            <a:endParaRPr lang="en-US" b="1" dirty="0" smtClean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50899" indent="-288808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55228" indent="-231045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17320" indent="-231045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79412" indent="-231045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41503" indent="-231045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3003595" indent="-231045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65686" indent="-231045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927777" indent="-231045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45A236DD-3785-41BF-A455-B1A0375F8507}" type="slidenum">
              <a:rPr lang="en-US" b="0" smtClean="0">
                <a:solidFill>
                  <a:srgbClr val="000000"/>
                </a:solidFill>
                <a:ea typeface="MS PGothic" pitchFamily="34" charset="-128"/>
              </a:rPr>
              <a:pPr eaLnBrk="1" hangingPunct="1"/>
              <a:t>26</a:t>
            </a:fld>
            <a:endParaRPr lang="en-US" b="0" smtClean="0">
              <a:solidFill>
                <a:srgbClr val="000000"/>
              </a:solidFill>
              <a:ea typeface="MS PGothic" pitchFamily="34" charset="-128"/>
            </a:endParaRPr>
          </a:p>
        </p:txBody>
      </p:sp>
      <p:sp>
        <p:nvSpPr>
          <p:cNvPr id="60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b="1" dirty="0" smtClean="0"/>
              <a:t>VPFE – Video Port Front End</a:t>
            </a:r>
          </a:p>
          <a:p>
            <a:pPr eaLnBrk="1" hangingPunct="1"/>
            <a:r>
              <a:rPr lang="en-US" b="1" dirty="0" smtClean="0"/>
              <a:t>BT 656 – digital video Protocol for</a:t>
            </a:r>
            <a:r>
              <a:rPr lang="en-US" b="1" baseline="0" dirty="0" smtClean="0"/>
              <a:t> streaming </a:t>
            </a:r>
            <a:r>
              <a:rPr lang="en-US" dirty="0" smtClean="0"/>
              <a:t>uncompressed </a:t>
            </a:r>
            <a:r>
              <a:rPr lang="en-US" dirty="0" smtClean="0">
                <a:hlinkClick r:id="rId3" tooltip="PAL"/>
              </a:rPr>
              <a:t>PAL</a:t>
            </a:r>
            <a:r>
              <a:rPr lang="en-US" dirty="0" smtClean="0"/>
              <a:t> or </a:t>
            </a:r>
            <a:r>
              <a:rPr lang="en-US" dirty="0" smtClean="0">
                <a:hlinkClick r:id="rId4" tooltip="NTSC"/>
              </a:rPr>
              <a:t>NTSC</a:t>
            </a:r>
            <a:r>
              <a:rPr lang="en-US" dirty="0" smtClean="0"/>
              <a:t> </a:t>
            </a:r>
          </a:p>
          <a:p>
            <a:pPr eaLnBrk="1" hangingPunct="1"/>
            <a:r>
              <a:rPr lang="en-US" b="1" dirty="0" smtClean="0"/>
              <a:t>CCD – Charged Couple device (digital camera)</a:t>
            </a:r>
          </a:p>
          <a:p>
            <a:pPr eaLnBrk="1" hangingPunct="1"/>
            <a:r>
              <a:rPr lang="en-US" b="1" dirty="0" smtClean="0"/>
              <a:t>CCDC – Charge Couple device controller</a:t>
            </a:r>
          </a:p>
          <a:p>
            <a:pPr defTabSz="914306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 smtClean="0"/>
              <a:t>For 16 bits interface, two VPFE are connected together </a:t>
            </a:r>
          </a:p>
          <a:p>
            <a:r>
              <a:rPr lang="en-US" b="1" dirty="0" smtClean="0"/>
              <a:t>Row data - </a:t>
            </a:r>
            <a:r>
              <a:rPr lang="en-US" dirty="0" smtClean="0">
                <a:latin typeface="+mn-lt"/>
              </a:rPr>
              <a:t>color filter array (CFA or RGB color space </a:t>
            </a:r>
            <a:r>
              <a:rPr lang="en-US" dirty="0" err="1" smtClean="0">
                <a:latin typeface="+mn-lt"/>
              </a:rPr>
              <a:t>Foveon</a:t>
            </a:r>
            <a:r>
              <a:rPr lang="en-US" dirty="0" smtClean="0">
                <a:latin typeface="+mn-lt"/>
              </a:rPr>
              <a:t> X3 sensors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50899" indent="-288808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55228" indent="-231045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17320" indent="-231045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79412" indent="-231045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41503" indent="-231045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3003595" indent="-231045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65686" indent="-231045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927777" indent="-231045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0634BEBD-F97A-4391-B9A3-A9100FE494AC}" type="slidenum">
              <a:rPr lang="en-US" b="0" smtClean="0">
                <a:solidFill>
                  <a:srgbClr val="000000"/>
                </a:solidFill>
                <a:ea typeface="MS PGothic" pitchFamily="34" charset="-128"/>
              </a:rPr>
              <a:pPr eaLnBrk="1" hangingPunct="1"/>
              <a:t>27</a:t>
            </a:fld>
            <a:endParaRPr lang="en-US" b="0" smtClean="0">
              <a:solidFill>
                <a:srgbClr val="000000"/>
              </a:solidFill>
              <a:ea typeface="MS PGothic" pitchFamily="34" charset="-128"/>
            </a:endParaRPr>
          </a:p>
        </p:txBody>
      </p:sp>
      <p:sp>
        <p:nvSpPr>
          <p:cNvPr id="583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5863" y="695325"/>
            <a:ext cx="4654550" cy="3490913"/>
          </a:xfrm>
          <a:ln/>
        </p:spPr>
      </p:sp>
      <p:sp>
        <p:nvSpPr>
          <p:cNvPr id="583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4079" y="4420541"/>
            <a:ext cx="5614944" cy="4191340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Aft>
                <a:spcPts val="300"/>
              </a:spcAft>
              <a:buClr>
                <a:srgbClr val="336699"/>
              </a:buClr>
              <a:buSzPct val="85000"/>
            </a:pPr>
            <a:r>
              <a:rPr lang="en-US" b="1" dirty="0" smtClean="0">
                <a:solidFill>
                  <a:srgbClr val="000000"/>
                </a:solidFill>
              </a:rPr>
              <a:t>(Ipv4, Ipv6, 802.3x)  - software support</a:t>
            </a:r>
          </a:p>
          <a:p>
            <a:pPr eaLnBrk="1" hangingPunct="1">
              <a:spcAft>
                <a:spcPts val="300"/>
              </a:spcAft>
              <a:buClr>
                <a:srgbClr val="336699"/>
              </a:buClr>
              <a:buSzPct val="85000"/>
            </a:pPr>
            <a:r>
              <a:rPr lang="en-US" b="1" dirty="0" smtClean="0">
                <a:solidFill>
                  <a:srgbClr val="000000"/>
                </a:solidFill>
              </a:rPr>
              <a:t>MDIO – Management Data Input-Output serial link to talk to the physical front end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50899" indent="-288808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55228" indent="-231045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17320" indent="-231045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79412" indent="-231045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41503" indent="-231045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3003595" indent="-231045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65686" indent="-231045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927777" indent="-231045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5121F866-2EE9-47FD-95F6-923E8825A0A8}" type="slidenum">
              <a:rPr lang="en-US" b="0" smtClean="0">
                <a:solidFill>
                  <a:srgbClr val="000000"/>
                </a:solidFill>
                <a:ea typeface="MS PGothic" pitchFamily="34" charset="-128"/>
              </a:rPr>
              <a:pPr eaLnBrk="1" hangingPunct="1"/>
              <a:t>29</a:t>
            </a:fld>
            <a:endParaRPr lang="en-US" b="0" smtClean="0">
              <a:solidFill>
                <a:srgbClr val="000000"/>
              </a:solidFill>
              <a:ea typeface="MS PGothic" pitchFamily="34" charset="-128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5863" y="695325"/>
            <a:ext cx="4654550" cy="3490913"/>
          </a:xfr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4079" y="4420541"/>
            <a:ext cx="5614944" cy="4191340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b="1" dirty="0" smtClean="0"/>
              <a:t>eXtensible Host Controller Interface (</a:t>
            </a:r>
            <a:r>
              <a:rPr lang="en-US" b="1" dirty="0" err="1" smtClean="0"/>
              <a:t>xHCI</a:t>
            </a:r>
            <a:r>
              <a:rPr lang="en-US" b="1" dirty="0" smtClean="0"/>
              <a:t>)</a:t>
            </a:r>
            <a:r>
              <a:rPr lang="en-US" dirty="0" smtClean="0"/>
              <a:t> is a computer interface specification</a:t>
            </a:r>
          </a:p>
          <a:p>
            <a:pPr eaLnBrk="1" hangingPunct="1"/>
            <a:r>
              <a:rPr lang="en-US" dirty="0" smtClean="0"/>
              <a:t>DM/DP</a:t>
            </a:r>
            <a:r>
              <a:rPr lang="en-US" baseline="0" dirty="0" smtClean="0"/>
              <a:t>  differential physical interface, data plus data minus</a:t>
            </a:r>
          </a:p>
          <a:p>
            <a:pPr eaLnBrk="1" hangingPunct="1"/>
            <a:r>
              <a:rPr lang="en-US" baseline="0" dirty="0" smtClean="0"/>
              <a:t>Super Speed – 5G not supported </a:t>
            </a:r>
          </a:p>
          <a:p>
            <a:r>
              <a:rPr lang="en-US" dirty="0" smtClean="0">
                <a:latin typeface="+mn-lt"/>
              </a:rPr>
              <a:t>Internal DMA controller</a:t>
            </a:r>
          </a:p>
          <a:p>
            <a:r>
              <a:rPr lang="en-US" dirty="0" smtClean="0">
                <a:latin typeface="+mn-lt"/>
              </a:rPr>
              <a:t>– Descriptor caching and data pre-fetching ensures high performance</a:t>
            </a:r>
          </a:p>
          <a:p>
            <a:r>
              <a:rPr lang="en-US" dirty="0" smtClean="0">
                <a:latin typeface="+mn-lt"/>
              </a:rPr>
              <a:t>– Dynamic FIFO memory allocation for all endpoints</a:t>
            </a:r>
          </a:p>
          <a:p>
            <a:r>
              <a:rPr lang="en-US" dirty="0" smtClean="0">
                <a:latin typeface="+mn-lt"/>
              </a:rPr>
              <a:t>OCP – open Core Protocol </a:t>
            </a:r>
            <a:endParaRPr lang="en-US" dirty="0" smtClean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50899" indent="-288808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55228" indent="-231045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17320" indent="-231045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79412" indent="-231045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41503" indent="-231045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3003595" indent="-231045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65686" indent="-231045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927777" indent="-231045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5121F866-2EE9-47FD-95F6-923E8825A0A8}" type="slidenum">
              <a:rPr lang="en-US" b="0" smtClean="0">
                <a:solidFill>
                  <a:srgbClr val="000000"/>
                </a:solidFill>
                <a:ea typeface="MS PGothic" pitchFamily="34" charset="-128"/>
              </a:rPr>
              <a:pPr eaLnBrk="1" hangingPunct="1"/>
              <a:t>30</a:t>
            </a:fld>
            <a:endParaRPr lang="en-US" b="0" smtClean="0">
              <a:solidFill>
                <a:srgbClr val="000000"/>
              </a:solidFill>
              <a:ea typeface="MS PGothic" pitchFamily="34" charset="-128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5863" y="695325"/>
            <a:ext cx="4654550" cy="3490913"/>
          </a:xfr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4079" y="4420541"/>
            <a:ext cx="5614944" cy="4191340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b="1" dirty="0" smtClean="0"/>
              <a:t>eXtensible Host Controller Interface (</a:t>
            </a:r>
            <a:r>
              <a:rPr lang="en-US" b="1" dirty="0" err="1" smtClean="0"/>
              <a:t>xHCI</a:t>
            </a:r>
            <a:r>
              <a:rPr lang="en-US" b="1" dirty="0" smtClean="0"/>
              <a:t>)</a:t>
            </a:r>
            <a:r>
              <a:rPr lang="en-US" dirty="0" smtClean="0"/>
              <a:t> is a computer interface specification</a:t>
            </a:r>
          </a:p>
          <a:p>
            <a:pPr eaLnBrk="1" hangingPunct="1"/>
            <a:r>
              <a:rPr lang="en-US" dirty="0" smtClean="0"/>
              <a:t>DM/DP</a:t>
            </a:r>
            <a:r>
              <a:rPr lang="en-US" baseline="0" dirty="0" smtClean="0"/>
              <a:t>  differential physical interface, data plus data minus</a:t>
            </a:r>
          </a:p>
          <a:p>
            <a:pPr eaLnBrk="1" hangingPunct="1"/>
            <a:r>
              <a:rPr lang="en-US" baseline="0" dirty="0" smtClean="0"/>
              <a:t>Super Speed – 5G not supported </a:t>
            </a:r>
          </a:p>
          <a:p>
            <a:r>
              <a:rPr lang="en-US" dirty="0" smtClean="0">
                <a:latin typeface="+mn-lt"/>
              </a:rPr>
              <a:t>Internal DMA controller</a:t>
            </a:r>
          </a:p>
          <a:p>
            <a:r>
              <a:rPr lang="en-US" dirty="0" smtClean="0">
                <a:latin typeface="+mn-lt"/>
              </a:rPr>
              <a:t>– Descriptor caching and data pre-fetching ensures high performance</a:t>
            </a:r>
          </a:p>
          <a:p>
            <a:r>
              <a:rPr lang="en-US" dirty="0" smtClean="0">
                <a:latin typeface="+mn-lt"/>
              </a:rPr>
              <a:t>– Dynamic FIFO memory allocation for all endpoints</a:t>
            </a:r>
          </a:p>
          <a:p>
            <a:r>
              <a:rPr lang="en-US" dirty="0" smtClean="0">
                <a:latin typeface="+mn-lt"/>
              </a:rPr>
              <a:t>OCP – open Core Protocol  )additional P – Presence - assertions and constraints</a:t>
            </a:r>
          </a:p>
          <a:p>
            <a:r>
              <a:rPr lang="en-US" i="1" dirty="0" smtClean="0"/>
              <a:t>UTMI</a:t>
            </a:r>
            <a:r>
              <a:rPr lang="en-US" dirty="0" smtClean="0"/>
              <a:t>, USB 2.0 Transceiver Macrocell Interface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50899" indent="-288808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55228" indent="-231045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17320" indent="-231045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79412" indent="-231045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41503" indent="-231045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3003595" indent="-231045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65686" indent="-231045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927777" indent="-231045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D8AFBB12-A295-4E14-B215-7F2047C534BB}" type="slidenum">
              <a:rPr lang="en-US" b="0" smtClean="0">
                <a:solidFill>
                  <a:srgbClr val="000000"/>
                </a:solidFill>
                <a:ea typeface="MS PGothic" pitchFamily="34" charset="-128"/>
              </a:rPr>
              <a:pPr eaLnBrk="1" hangingPunct="1"/>
              <a:t>31</a:t>
            </a:fld>
            <a:endParaRPr lang="en-US" b="0" smtClean="0">
              <a:solidFill>
                <a:srgbClr val="000000"/>
              </a:solidFill>
              <a:ea typeface="MS PGothic" pitchFamily="34" charset="-128"/>
            </a:endParaRPr>
          </a:p>
        </p:txBody>
      </p:sp>
      <p:sp>
        <p:nvSpPr>
          <p:cNvPr id="573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5863" y="695325"/>
            <a:ext cx="4654550" cy="3490913"/>
          </a:xfrm>
          <a:ln/>
        </p:spPr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4079" y="4420541"/>
            <a:ext cx="5614944" cy="4191340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4964" indent="-174964">
              <a:buFontTx/>
              <a:buChar char="-"/>
            </a:pPr>
            <a:r>
              <a:rPr lang="en-US" dirty="0" smtClean="0"/>
              <a:t>ARM + PRU + memories + peripherals = </a:t>
            </a:r>
            <a:r>
              <a:rPr lang="en-US" dirty="0" err="1" smtClean="0"/>
              <a:t>SoC</a:t>
            </a:r>
            <a:endParaRPr lang="en-US" dirty="0" smtClean="0"/>
          </a:p>
          <a:p>
            <a:pPr marL="174964" indent="-174964">
              <a:buFontTx/>
              <a:buChar char="-"/>
            </a:pPr>
            <a:r>
              <a:rPr lang="en-US" dirty="0" smtClean="0"/>
              <a:t>PRU works as a co-processor in</a:t>
            </a:r>
            <a:r>
              <a:rPr lang="en-US" baseline="0" dirty="0" smtClean="0"/>
              <a:t> system-level implementation, or</a:t>
            </a:r>
            <a:endParaRPr lang="en-US" dirty="0" smtClean="0"/>
          </a:p>
          <a:p>
            <a:r>
              <a:rPr lang="en-US" dirty="0" smtClean="0"/>
              <a:t>-  </a:t>
            </a:r>
            <a:r>
              <a:rPr lang="en-US" baseline="0" dirty="0" smtClean="0"/>
              <a:t>PRU works independently</a:t>
            </a:r>
            <a:endParaRPr lang="en-US" dirty="0" smtClean="0"/>
          </a:p>
          <a:p>
            <a:pPr marL="174964" indent="-174964">
              <a:buFontTx/>
              <a:buChar char="-"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A4701F91-29EB-40D2-B9D7-8C42FB260373}" type="datetime1">
              <a:rPr lang="en-US" smtClean="0"/>
              <a:pPr/>
              <a:t>11/11/2014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F74D21E-FC2D-4C2D-A54C-47F1D12D0BDC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2824513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PMU – Programming Multi-channel Unit  (The ARM module)</a:t>
            </a:r>
          </a:p>
          <a:p>
            <a:r>
              <a:rPr lang="en-US" dirty="0" smtClean="0"/>
              <a:t>LPDDR - Low Power Double Data Rate memory   266MHZ</a:t>
            </a:r>
          </a:p>
          <a:p>
            <a:r>
              <a:rPr lang="en-US" dirty="0" smtClean="0"/>
              <a:t>DDR3 – 400MHZ</a:t>
            </a:r>
          </a:p>
          <a:p>
            <a:r>
              <a:rPr lang="en-US" dirty="0" smtClean="0"/>
              <a:t>DDR3L – low voltage DDR3</a:t>
            </a:r>
          </a:p>
          <a:p>
            <a:r>
              <a:rPr lang="en-US" dirty="0" smtClean="0"/>
              <a:t>OCMC – On chip memory controller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A4701F91-29EB-40D2-B9D7-8C42FB260373}" type="datetime1">
              <a:rPr lang="en-US" smtClean="0"/>
              <a:pPr/>
              <a:t>11/11/2014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F74D21E-FC2D-4C2D-A54C-47F1D12D0BDC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2824513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50976" indent="-288837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55347" indent="-231069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17486" indent="-231069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79625" indent="-231069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41763" indent="-23106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3003902" indent="-23106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66041" indent="-23106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928179" indent="-23106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C9012023-4196-4B37-A6E4-39C1CD6ABA8F}" type="slidenum">
              <a:rPr lang="en-US" b="0" smtClean="0">
                <a:solidFill>
                  <a:srgbClr val="000000"/>
                </a:solidFill>
                <a:ea typeface="MS PGothic" pitchFamily="34" charset="-128"/>
              </a:rPr>
              <a:pPr eaLnBrk="1" hangingPunct="1"/>
              <a:t>38</a:t>
            </a:fld>
            <a:endParaRPr lang="en-US" b="0" smtClean="0">
              <a:solidFill>
                <a:srgbClr val="000000"/>
              </a:solidFill>
              <a:ea typeface="MS PGothic" pitchFamily="34" charset="-128"/>
            </a:endParaRPr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5863" y="695325"/>
            <a:ext cx="4654550" cy="3490913"/>
          </a:xfrm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4079" y="4420541"/>
            <a:ext cx="5614944" cy="4191340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EPOS  - Electronic point of sale</a:t>
            </a:r>
          </a:p>
          <a:p>
            <a:r>
              <a:rPr lang="en-US" dirty="0" smtClean="0"/>
              <a:t>SK – Software Kit</a:t>
            </a:r>
          </a:p>
          <a:p>
            <a:r>
              <a:rPr lang="en-US" dirty="0" smtClean="0"/>
              <a:t>IDK – Industrial Development Kit</a:t>
            </a:r>
          </a:p>
          <a:p>
            <a:r>
              <a:rPr lang="en-US" dirty="0" smtClean="0"/>
              <a:t>HS- High Security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E618C1-3EEF-4602-9777-CACBEB7B4EB5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52152070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50976" indent="-288837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55347" indent="-231069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17486" indent="-231069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79625" indent="-231069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41763" indent="-23106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3003902" indent="-23106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66041" indent="-23106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928179" indent="-23106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C9012023-4196-4B37-A6E4-39C1CD6ABA8F}" type="slidenum">
              <a:rPr lang="en-US" b="0" smtClean="0">
                <a:solidFill>
                  <a:srgbClr val="000000"/>
                </a:solidFill>
                <a:ea typeface="MS PGothic" pitchFamily="34" charset="-128"/>
              </a:rPr>
              <a:pPr eaLnBrk="1" hangingPunct="1"/>
              <a:t>39</a:t>
            </a:fld>
            <a:endParaRPr lang="en-US" b="0" smtClean="0">
              <a:solidFill>
                <a:srgbClr val="000000"/>
              </a:solidFill>
              <a:ea typeface="MS PGothic" pitchFamily="34" charset="-128"/>
            </a:endParaRPr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5863" y="695325"/>
            <a:ext cx="4654550" cy="3490913"/>
          </a:xfrm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4079" y="4420541"/>
            <a:ext cx="5614944" cy="4191340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1" defTabSz="914306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E618C1-3EEF-4602-9777-CACBEB7B4EB5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95386952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1" defTabSz="914306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E618C1-3EEF-4602-9777-CACBEB7B4EB5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95386952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B7A1FD-7724-438B-B8A7-4171430615CF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53704675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50899" indent="-288808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55228" indent="-231045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17320" indent="-231045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79412" indent="-231045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41503" indent="-231045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3003595" indent="-231045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65686" indent="-231045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927777" indent="-231045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F45E3496-450F-4F82-9D00-572C1809C5B1}" type="slidenum">
              <a:rPr lang="en-US" b="0" smtClean="0">
                <a:solidFill>
                  <a:srgbClr val="000000"/>
                </a:solidFill>
                <a:ea typeface="MS PGothic" pitchFamily="34" charset="-128"/>
              </a:rPr>
              <a:pPr eaLnBrk="1" hangingPunct="1"/>
              <a:t>47</a:t>
            </a:fld>
            <a:endParaRPr lang="en-US" b="0" smtClean="0">
              <a:solidFill>
                <a:srgbClr val="000000"/>
              </a:solidFill>
              <a:ea typeface="MS PGothic" pitchFamily="34" charset="-128"/>
            </a:endParaRPr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5863" y="695325"/>
            <a:ext cx="4654550" cy="3490913"/>
          </a:xfrm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4079" y="4420541"/>
            <a:ext cx="5614944" cy="4191340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50899" indent="-288808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55228" indent="-231045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17320" indent="-231045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79412" indent="-231045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41503" indent="-231045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3003595" indent="-231045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65686" indent="-231045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927777" indent="-231045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F45E3496-450F-4F82-9D00-572C1809C5B1}" type="slidenum">
              <a:rPr lang="en-US" b="0" smtClean="0">
                <a:solidFill>
                  <a:srgbClr val="000000"/>
                </a:solidFill>
                <a:ea typeface="MS PGothic" pitchFamily="34" charset="-128"/>
              </a:rPr>
              <a:pPr eaLnBrk="1" hangingPunct="1"/>
              <a:t>49</a:t>
            </a:fld>
            <a:endParaRPr lang="en-US" b="0" smtClean="0">
              <a:solidFill>
                <a:srgbClr val="000000"/>
              </a:solidFill>
              <a:ea typeface="MS PGothic" pitchFamily="34" charset="-128"/>
            </a:endParaRPr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5863" y="695325"/>
            <a:ext cx="4654550" cy="3490913"/>
          </a:xfrm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4079" y="4420541"/>
            <a:ext cx="5614944" cy="4191340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50899" indent="-288808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55228" indent="-231045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17320" indent="-231045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79412" indent="-231045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41503" indent="-231045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3003595" indent="-231045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65686" indent="-231045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927777" indent="-231045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F45E3496-450F-4F82-9D00-572C1809C5B1}" type="slidenum">
              <a:rPr lang="en-US" b="0" smtClean="0">
                <a:solidFill>
                  <a:srgbClr val="000000"/>
                </a:solidFill>
                <a:ea typeface="MS PGothic" pitchFamily="34" charset="-128"/>
              </a:rPr>
              <a:pPr eaLnBrk="1" hangingPunct="1"/>
              <a:t>50</a:t>
            </a:fld>
            <a:endParaRPr lang="en-US" b="0" smtClean="0">
              <a:solidFill>
                <a:srgbClr val="000000"/>
              </a:solidFill>
              <a:ea typeface="MS PGothic" pitchFamily="34" charset="-128"/>
            </a:endParaRPr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5863" y="695325"/>
            <a:ext cx="4654550" cy="3490913"/>
          </a:xfrm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4079" y="4420541"/>
            <a:ext cx="5614944" cy="4191340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50899" indent="-288808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55228" indent="-231045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17320" indent="-231045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79412" indent="-231045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41503" indent="-231045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3003595" indent="-231045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65686" indent="-231045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927777" indent="-231045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F45E3496-450F-4F82-9D00-572C1809C5B1}" type="slidenum">
              <a:rPr lang="en-US" b="0" smtClean="0">
                <a:solidFill>
                  <a:srgbClr val="000000"/>
                </a:solidFill>
                <a:ea typeface="MS PGothic" pitchFamily="34" charset="-128"/>
              </a:rPr>
              <a:pPr eaLnBrk="1" hangingPunct="1"/>
              <a:t>51</a:t>
            </a:fld>
            <a:endParaRPr lang="en-US" b="0" smtClean="0">
              <a:solidFill>
                <a:srgbClr val="000000"/>
              </a:solidFill>
              <a:ea typeface="MS PGothic" pitchFamily="34" charset="-128"/>
            </a:endParaRPr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5863" y="695325"/>
            <a:ext cx="4654550" cy="3490913"/>
          </a:xfrm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4079" y="4420541"/>
            <a:ext cx="5614944" cy="4191340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50899" indent="-288808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55228" indent="-231045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17320" indent="-231045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79412" indent="-231045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41503" indent="-231045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3003595" indent="-231045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65686" indent="-231045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927777" indent="-231045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F45E3496-450F-4F82-9D00-572C1809C5B1}" type="slidenum">
              <a:rPr lang="en-US" b="0" smtClean="0">
                <a:solidFill>
                  <a:srgbClr val="000000"/>
                </a:solidFill>
                <a:ea typeface="MS PGothic" pitchFamily="34" charset="-128"/>
              </a:rPr>
              <a:pPr eaLnBrk="1" hangingPunct="1"/>
              <a:t>52</a:t>
            </a:fld>
            <a:endParaRPr lang="en-US" b="0" smtClean="0">
              <a:solidFill>
                <a:srgbClr val="000000"/>
              </a:solidFill>
              <a:ea typeface="MS PGothic" pitchFamily="34" charset="-128"/>
            </a:endParaRPr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5863" y="695325"/>
            <a:ext cx="4654550" cy="3490913"/>
          </a:xfrm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4079" y="4420541"/>
            <a:ext cx="5614944" cy="4191340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50899" indent="-288808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55228" indent="-231045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17320" indent="-231045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79412" indent="-231045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41503" indent="-231045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3003595" indent="-231045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65686" indent="-231045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927777" indent="-231045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F45E3496-450F-4F82-9D00-572C1809C5B1}" type="slidenum">
              <a:rPr lang="en-US" b="0" smtClean="0">
                <a:solidFill>
                  <a:srgbClr val="000000"/>
                </a:solidFill>
                <a:ea typeface="MS PGothic" pitchFamily="34" charset="-128"/>
              </a:rPr>
              <a:pPr eaLnBrk="1" hangingPunct="1"/>
              <a:t>53</a:t>
            </a:fld>
            <a:endParaRPr lang="en-US" b="0" smtClean="0">
              <a:solidFill>
                <a:srgbClr val="000000"/>
              </a:solidFill>
              <a:ea typeface="MS PGothic" pitchFamily="34" charset="-128"/>
            </a:endParaRPr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5863" y="695325"/>
            <a:ext cx="4654550" cy="3490913"/>
          </a:xfrm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4079" y="4420541"/>
            <a:ext cx="5614944" cy="4191340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E618C1-3EEF-4602-9777-CACBEB7B4EB5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69415919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50899" indent="-288808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55228" indent="-231045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17320" indent="-231045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79412" indent="-231045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41503" indent="-231045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3003595" indent="-231045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65686" indent="-231045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927777" indent="-231045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F45E3496-450F-4F82-9D00-572C1809C5B1}" type="slidenum">
              <a:rPr lang="en-US" b="0" smtClean="0">
                <a:solidFill>
                  <a:srgbClr val="000000"/>
                </a:solidFill>
                <a:ea typeface="MS PGothic" pitchFamily="34" charset="-128"/>
              </a:rPr>
              <a:pPr eaLnBrk="1" hangingPunct="1"/>
              <a:t>54</a:t>
            </a:fld>
            <a:endParaRPr lang="en-US" b="0" smtClean="0">
              <a:solidFill>
                <a:srgbClr val="000000"/>
              </a:solidFill>
              <a:ea typeface="MS PGothic" pitchFamily="34" charset="-128"/>
            </a:endParaRPr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5863" y="695325"/>
            <a:ext cx="4654550" cy="3490913"/>
          </a:xfrm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4079" y="4420541"/>
            <a:ext cx="5614944" cy="4191340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50899" indent="-288808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55228" indent="-231045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17320" indent="-231045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79412" indent="-231045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41503" indent="-231045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3003595" indent="-231045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65686" indent="-231045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927777" indent="-231045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F45E3496-450F-4F82-9D00-572C1809C5B1}" type="slidenum">
              <a:rPr lang="en-US" b="0" smtClean="0">
                <a:solidFill>
                  <a:srgbClr val="000000"/>
                </a:solidFill>
                <a:ea typeface="MS PGothic" pitchFamily="34" charset="-128"/>
              </a:rPr>
              <a:pPr eaLnBrk="1" hangingPunct="1"/>
              <a:t>55</a:t>
            </a:fld>
            <a:endParaRPr lang="en-US" b="0" smtClean="0">
              <a:solidFill>
                <a:srgbClr val="000000"/>
              </a:solidFill>
              <a:ea typeface="MS PGothic" pitchFamily="34" charset="-128"/>
            </a:endParaRPr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5863" y="695325"/>
            <a:ext cx="4654550" cy="3490913"/>
          </a:xfrm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4079" y="4420541"/>
            <a:ext cx="5614944" cy="4191340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50899" indent="-288808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55228" indent="-231045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17320" indent="-231045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79412" indent="-231045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41503" indent="-231045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3003595" indent="-231045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65686" indent="-231045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927777" indent="-231045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F45E3496-450F-4F82-9D00-572C1809C5B1}" type="slidenum">
              <a:rPr lang="en-US" b="0" smtClean="0">
                <a:solidFill>
                  <a:srgbClr val="000000"/>
                </a:solidFill>
                <a:ea typeface="MS PGothic" pitchFamily="34" charset="-128"/>
              </a:rPr>
              <a:pPr eaLnBrk="1" hangingPunct="1"/>
              <a:t>56</a:t>
            </a:fld>
            <a:endParaRPr lang="en-US" b="0" smtClean="0">
              <a:solidFill>
                <a:srgbClr val="000000"/>
              </a:solidFill>
              <a:ea typeface="MS PGothic" pitchFamily="34" charset="-128"/>
            </a:endParaRPr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5863" y="695325"/>
            <a:ext cx="4654550" cy="3490913"/>
          </a:xfrm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4079" y="4420541"/>
            <a:ext cx="5614944" cy="4191340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50899" indent="-288808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55228" indent="-231045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17320" indent="-231045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79412" indent="-231045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41503" indent="-231045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3003595" indent="-231045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65686" indent="-231045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927777" indent="-231045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F45E3496-450F-4F82-9D00-572C1809C5B1}" type="slidenum">
              <a:rPr lang="en-US" b="0" smtClean="0">
                <a:solidFill>
                  <a:srgbClr val="000000"/>
                </a:solidFill>
                <a:ea typeface="MS PGothic" pitchFamily="34" charset="-128"/>
              </a:rPr>
              <a:pPr eaLnBrk="1" hangingPunct="1"/>
              <a:t>57</a:t>
            </a:fld>
            <a:endParaRPr lang="en-US" b="0" smtClean="0">
              <a:solidFill>
                <a:srgbClr val="000000"/>
              </a:solidFill>
              <a:ea typeface="MS PGothic" pitchFamily="34" charset="-128"/>
            </a:endParaRPr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5863" y="695325"/>
            <a:ext cx="4654550" cy="3490913"/>
          </a:xfrm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4079" y="4420541"/>
            <a:ext cx="5614944" cy="4191340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50899" indent="-288808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55228" indent="-231045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17320" indent="-231045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79412" indent="-231045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41503" indent="-231045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3003595" indent="-231045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65686" indent="-231045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927777" indent="-231045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F45E3496-450F-4F82-9D00-572C1809C5B1}" type="slidenum">
              <a:rPr lang="en-US" b="0" smtClean="0">
                <a:solidFill>
                  <a:srgbClr val="000000"/>
                </a:solidFill>
                <a:ea typeface="MS PGothic" pitchFamily="34" charset="-128"/>
              </a:rPr>
              <a:pPr eaLnBrk="1" hangingPunct="1"/>
              <a:t>58</a:t>
            </a:fld>
            <a:endParaRPr lang="en-US" b="0" smtClean="0">
              <a:solidFill>
                <a:srgbClr val="000000"/>
              </a:solidFill>
              <a:ea typeface="MS PGothic" pitchFamily="34" charset="-128"/>
            </a:endParaRPr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5863" y="695325"/>
            <a:ext cx="4654550" cy="3490913"/>
          </a:xfrm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4079" y="4420541"/>
            <a:ext cx="5614944" cy="4191340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PMU – Programming Multi-channel Unit  (The ARM module)</a:t>
            </a:r>
          </a:p>
          <a:p>
            <a:r>
              <a:rPr lang="en-US" dirty="0" smtClean="0"/>
              <a:t>LPDDR - Low Power Double Data Rate memory   266MHZ</a:t>
            </a:r>
          </a:p>
          <a:p>
            <a:r>
              <a:rPr lang="en-US" dirty="0" smtClean="0"/>
              <a:t>DDR3 – 400MHZ</a:t>
            </a:r>
          </a:p>
          <a:p>
            <a:r>
              <a:rPr lang="en-US" dirty="0" smtClean="0"/>
              <a:t>DDR3L – low voltage DDR3</a:t>
            </a:r>
          </a:p>
          <a:p>
            <a:r>
              <a:rPr lang="en-US" dirty="0" smtClean="0"/>
              <a:t>OCMC – On chip memory controller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A4701F91-29EB-40D2-B9D7-8C42FB260373}" type="datetime1">
              <a:rPr lang="en-US" smtClean="0"/>
              <a:pPr/>
              <a:t>11/11/2014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F74D21E-FC2D-4C2D-A54C-47F1D12D0BDC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2824513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PMU – Programming Multi-channel Unit  (The ARM module)</a:t>
            </a:r>
          </a:p>
          <a:p>
            <a:r>
              <a:rPr lang="en-US" dirty="0" smtClean="0"/>
              <a:t>LPDDR - Low Power Double Data Rate memory   266MHZ</a:t>
            </a:r>
          </a:p>
          <a:p>
            <a:r>
              <a:rPr lang="en-US" dirty="0" smtClean="0"/>
              <a:t>DDR3 – 400MHZ</a:t>
            </a:r>
          </a:p>
          <a:p>
            <a:r>
              <a:rPr lang="en-US" dirty="0" smtClean="0"/>
              <a:t>DDR3L – low voltage DDR3</a:t>
            </a:r>
          </a:p>
          <a:p>
            <a:r>
              <a:rPr lang="en-US" dirty="0" smtClean="0"/>
              <a:t>OCMC – On chip memory controller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A4701F91-29EB-40D2-B9D7-8C42FB260373}" type="datetime1">
              <a:rPr lang="en-US" smtClean="0"/>
              <a:pPr/>
              <a:t>11/11/2014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F74D21E-FC2D-4C2D-A54C-47F1D12D0BDC}" type="slidenum">
              <a:rPr lang="en-US" smtClean="0"/>
              <a:pPr/>
              <a:t>61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2824513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PMU – Programming Multi-channel Unit  (The ARM module)</a:t>
            </a:r>
          </a:p>
          <a:p>
            <a:r>
              <a:rPr lang="en-US" dirty="0" smtClean="0"/>
              <a:t>LPDDR - Low Power Double Data Rate memory   266MHZ</a:t>
            </a:r>
          </a:p>
          <a:p>
            <a:r>
              <a:rPr lang="en-US" dirty="0" smtClean="0"/>
              <a:t>DDR3 – 400MHZ</a:t>
            </a:r>
          </a:p>
          <a:p>
            <a:r>
              <a:rPr lang="en-US" dirty="0" smtClean="0"/>
              <a:t>DDR3L – low voltage DDR3</a:t>
            </a:r>
          </a:p>
          <a:p>
            <a:r>
              <a:rPr lang="en-US" dirty="0" smtClean="0"/>
              <a:t>OCMC – On chip memory controller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A4701F91-29EB-40D2-B9D7-8C42FB260373}" type="datetime1">
              <a:rPr lang="en-US" smtClean="0"/>
              <a:pPr/>
              <a:t>11/11/2014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F74D21E-FC2D-4C2D-A54C-47F1D12D0BDC}" type="slidenum">
              <a:rPr lang="en-US" smtClean="0"/>
              <a:pPr/>
              <a:t>62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2824513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31269E-7889-4BB4-AAA2-2887C01AFD36}" type="slidenum">
              <a:rPr lang="en-US" smtClean="0"/>
              <a:pPr/>
              <a:t>67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52633939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9EAE9B4-13B3-4257-B5DB-68F933689ECC}" type="slidenum">
              <a:rPr lang="en-US"/>
              <a:pPr/>
              <a:t>69</a:t>
            </a:fld>
            <a:endParaRPr lang="en-US" dirty="0"/>
          </a:p>
        </p:txBody>
      </p:sp>
      <p:sp>
        <p:nvSpPr>
          <p:cNvPr id="808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8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1" defTabSz="914306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 smtClean="0"/>
              <a:t>SGX530 – graphics Accelerator - features </a:t>
            </a:r>
            <a:r>
              <a:rPr lang="en-US" dirty="0" smtClean="0">
                <a:hlinkClick r:id="rId3" action="ppaction://hlinkfile" tooltip="Pixel shader"/>
              </a:rPr>
              <a:t>pixel</a:t>
            </a:r>
            <a:r>
              <a:rPr lang="en-US" dirty="0" smtClean="0"/>
              <a:t>, </a:t>
            </a:r>
            <a:r>
              <a:rPr lang="en-US" dirty="0" smtClean="0">
                <a:hlinkClick r:id="rId4" action="ppaction://hlinkfile" tooltip="Vertex shader"/>
              </a:rPr>
              <a:t>vertex</a:t>
            </a:r>
            <a:r>
              <a:rPr lang="en-US" dirty="0" smtClean="0"/>
              <a:t>, and </a:t>
            </a:r>
            <a:r>
              <a:rPr lang="en-US" dirty="0" smtClean="0">
                <a:hlinkClick r:id="rId5" action="ppaction://hlinkfile" tooltip="Geometry shader"/>
              </a:rPr>
              <a:t>geometry </a:t>
            </a:r>
            <a:r>
              <a:rPr lang="en-US" dirty="0" err="1" smtClean="0">
                <a:hlinkClick r:id="rId5" action="ppaction://hlinkfile" tooltip="Geometry shader"/>
              </a:rPr>
              <a:t>shader</a:t>
            </a:r>
            <a:r>
              <a:rPr lang="en-US" dirty="0" smtClean="0"/>
              <a:t> hardware, supporting </a:t>
            </a:r>
            <a:r>
              <a:rPr lang="en-US" dirty="0" smtClean="0">
                <a:hlinkClick r:id="rId6" action="ppaction://hlinkfile" tooltip="OpenGL ES"/>
              </a:rPr>
              <a:t>OpenGL ES</a:t>
            </a:r>
            <a:r>
              <a:rPr lang="en-US" dirty="0" smtClean="0"/>
              <a:t>  - </a:t>
            </a:r>
            <a:r>
              <a:rPr lang="en-US" sz="1600" dirty="0">
                <a:solidFill>
                  <a:srgbClr val="000000"/>
                </a:solidFill>
              </a:rPr>
              <a:t>7M </a:t>
            </a:r>
            <a:r>
              <a:rPr lang="en-US" sz="1600" dirty="0"/>
              <a:t>Triangles</a:t>
            </a:r>
            <a:r>
              <a:rPr lang="en-US" sz="1600" dirty="0">
                <a:solidFill>
                  <a:srgbClr val="000000"/>
                </a:solidFill>
              </a:rPr>
              <a:t> and 200M Pixels   1.6GFLOPS</a:t>
            </a:r>
            <a:endParaRPr lang="en-US" dirty="0" smtClean="0"/>
          </a:p>
          <a:p>
            <a:pPr rtl="0"/>
            <a:r>
              <a:rPr lang="en-US" b="1" dirty="0" smtClean="0"/>
              <a:t>OpenGL for Embedded Systems</a:t>
            </a:r>
            <a:r>
              <a:rPr lang="en-US" dirty="0" smtClean="0"/>
              <a:t> (</a:t>
            </a:r>
            <a:r>
              <a:rPr lang="en-US" b="1" dirty="0" smtClean="0"/>
              <a:t>OpenGL ES</a:t>
            </a:r>
            <a:r>
              <a:rPr lang="en-US" dirty="0" smtClean="0"/>
              <a:t> or </a:t>
            </a:r>
            <a:r>
              <a:rPr lang="en-US" b="1" dirty="0" smtClean="0"/>
              <a:t>GLES</a:t>
            </a:r>
            <a:r>
              <a:rPr lang="en-US" dirty="0" smtClean="0"/>
              <a:t>) is a subset of the </a:t>
            </a:r>
            <a:r>
              <a:rPr lang="en-US" dirty="0" smtClean="0">
                <a:hlinkClick r:id="rId7" action="ppaction://hlinkfile" tooltip="OpenGL"/>
              </a:rPr>
              <a:t>OpenGL</a:t>
            </a:r>
            <a:r>
              <a:rPr lang="en-US" dirty="0" smtClean="0"/>
              <a:t> </a:t>
            </a:r>
            <a:r>
              <a:rPr lang="en-US" dirty="0" smtClean="0">
                <a:hlinkClick r:id="rId8" action="ppaction://hlinkfile" tooltip="Rendering (computer graphics)"/>
              </a:rPr>
              <a:t>computer graphics rendering</a:t>
            </a:r>
            <a:r>
              <a:rPr lang="en-US" dirty="0" smtClean="0"/>
              <a:t> </a:t>
            </a:r>
            <a:r>
              <a:rPr lang="en-US" dirty="0" smtClean="0">
                <a:hlinkClick r:id="rId9" action="ppaction://hlinkfile" tooltip="Application programming interface"/>
              </a:rPr>
              <a:t>application programming interface</a:t>
            </a:r>
            <a:r>
              <a:rPr lang="en-US" dirty="0" smtClean="0"/>
              <a:t> (API) for rendering </a:t>
            </a:r>
            <a:r>
              <a:rPr lang="en-US" dirty="0" smtClean="0">
                <a:hlinkClick r:id="rId10" action="ppaction://hlinkfile" tooltip="2D computer graphics"/>
              </a:rPr>
              <a:t>2D</a:t>
            </a:r>
            <a:r>
              <a:rPr lang="en-US" dirty="0" smtClean="0"/>
              <a:t> and </a:t>
            </a:r>
            <a:r>
              <a:rPr lang="en-US" dirty="0" smtClean="0">
                <a:hlinkClick r:id="rId11" action="ppaction://hlinkfile" tooltip="3D computer graphics"/>
              </a:rPr>
              <a:t>3D computer graphics</a:t>
            </a:r>
            <a:r>
              <a:rPr lang="en-US" dirty="0" smtClean="0"/>
              <a:t> such as those used by </a:t>
            </a:r>
            <a:r>
              <a:rPr lang="en-US" dirty="0" smtClean="0">
                <a:hlinkClick r:id="rId12" action="ppaction://hlinkfile" tooltip="Video game"/>
              </a:rPr>
              <a:t>video games</a:t>
            </a:r>
            <a:r>
              <a:rPr lang="en-US" dirty="0" smtClean="0"/>
              <a:t>, typically </a:t>
            </a:r>
            <a:r>
              <a:rPr lang="en-US" dirty="0" smtClean="0">
                <a:hlinkClick r:id="rId13" action="ppaction://hlinkfile" tooltip="Hardware acceleration"/>
              </a:rPr>
              <a:t>hardware-accelerated</a:t>
            </a:r>
            <a:r>
              <a:rPr lang="en-US" dirty="0" smtClean="0"/>
              <a:t> using a </a:t>
            </a:r>
            <a:r>
              <a:rPr lang="en-US" dirty="0" smtClean="0">
                <a:hlinkClick r:id="rId14" action="ppaction://hlinkfile" tooltip="Graphics processing unit"/>
              </a:rPr>
              <a:t>graphics processing unit</a:t>
            </a:r>
            <a:r>
              <a:rPr lang="en-US" dirty="0" smtClean="0"/>
              <a:t> (GPU). </a:t>
            </a:r>
          </a:p>
          <a:p>
            <a:pPr rtl="0"/>
            <a:r>
              <a:rPr lang="en-US" dirty="0" smtClean="0"/>
              <a:t>Crypto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E618C1-3EEF-4602-9777-CACBEB7B4EB5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9538695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8 issues:</a:t>
            </a:r>
          </a:p>
          <a:p>
            <a:r>
              <a:rPr lang="en-US" dirty="0" smtClean="0"/>
              <a:t>2 for Neon- VFP</a:t>
            </a:r>
          </a:p>
          <a:p>
            <a:r>
              <a:rPr lang="en-US" dirty="0" smtClean="0"/>
              <a:t>2 for load and store</a:t>
            </a:r>
          </a:p>
          <a:p>
            <a:r>
              <a:rPr lang="en-US" dirty="0" smtClean="0"/>
              <a:t>4 for the other (ALU, Shift, multiply)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AF68C97-DBEA-40B2-91B6-F690EAC6BBD6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447C069-BDC5-4EE9-9D1C-DFE8B6E9D36A}" type="slidenum">
              <a:rPr lang="en-US" smtClean="0">
                <a:solidFill>
                  <a:prstClr val="black"/>
                </a:solidFill>
              </a:rPr>
              <a:pPr/>
              <a:t>18</a:t>
            </a:fld>
            <a:endParaRPr lang="en-US" dirty="0" smtClean="0">
              <a:solidFill>
                <a:prstClr val="black"/>
              </a:solidFill>
            </a:endParaRPr>
          </a:p>
        </p:txBody>
      </p:sp>
      <p:sp>
        <p:nvSpPr>
          <p:cNvPr id="757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dirty="0" smtClean="0"/>
              <a:t>Notes:</a:t>
            </a:r>
          </a:p>
          <a:p>
            <a:pPr lvl="1" eaLnBrk="1" hangingPunct="1">
              <a:lnSpc>
                <a:spcPct val="110000"/>
              </a:lnSpc>
            </a:pPr>
            <a:r>
              <a:rPr lang="en-US" sz="1600" dirty="0"/>
              <a:t>AM335x:</a:t>
            </a:r>
          </a:p>
          <a:p>
            <a:pPr lvl="1" eaLnBrk="1" hangingPunct="1">
              <a:lnSpc>
                <a:spcPct val="110000"/>
              </a:lnSpc>
            </a:pPr>
            <a:r>
              <a:rPr lang="en-US" sz="1600" dirty="0"/>
              <a:t>- 8K Byte instruction RAM   (2K instructions) per core</a:t>
            </a:r>
          </a:p>
          <a:p>
            <a:pPr lvl="1" eaLnBrk="1" hangingPunct="1">
              <a:lnSpc>
                <a:spcPct val="110000"/>
              </a:lnSpc>
            </a:pPr>
            <a:r>
              <a:rPr lang="en-US" sz="1600" dirty="0"/>
              <a:t>- 8K Bytes data RAM per core</a:t>
            </a:r>
          </a:p>
          <a:p>
            <a:pPr lvl="1" eaLnBrk="1" hangingPunct="1">
              <a:lnSpc>
                <a:spcPct val="110000"/>
              </a:lnSpc>
            </a:pPr>
            <a:r>
              <a:rPr lang="en-US" sz="1600" dirty="0"/>
              <a:t>- 12K Bytes shared RAM</a:t>
            </a:r>
          </a:p>
          <a:p>
            <a:pPr eaLnBrk="1" hangingPunct="1"/>
            <a:endParaRPr lang="en-US" dirty="0" smtClean="0"/>
          </a:p>
          <a:p>
            <a:pPr eaLnBrk="1" hangingPunct="1">
              <a:buFontTx/>
              <a:buChar char="-"/>
            </a:pPr>
            <a:r>
              <a:rPr lang="en-US" dirty="0" smtClean="0"/>
              <a:t>Although PRU can only run from IRAM, it can be reset and new code can be loaded.  This allows you to use the PRU for multiple functions.</a:t>
            </a:r>
          </a:p>
          <a:p>
            <a:pPr eaLnBrk="1" hangingPunct="1">
              <a:buFontTx/>
              <a:buChar char="-"/>
            </a:pPr>
            <a:r>
              <a:rPr lang="en-US" dirty="0" smtClean="0"/>
              <a:t>Each PRU has a total of 32 output pins and 30 input pins.  Pins are multiplexed with other peripherals at the system level so there are pin muxing considerations to be kept in mind.</a:t>
            </a:r>
          </a:p>
          <a:p>
            <a:pPr eaLnBrk="1" hangingPunct="1">
              <a:buFontTx/>
              <a:buChar char="-"/>
            </a:pPr>
            <a:endParaRPr lang="en-US" dirty="0" smtClean="0"/>
          </a:p>
          <a:p>
            <a:pPr eaLnBrk="1" hangingPunct="1">
              <a:buFontTx/>
              <a:buChar char="-"/>
            </a:pPr>
            <a:endParaRPr lang="en-US" dirty="0" smtClean="0"/>
          </a:p>
          <a:p>
            <a:pPr eaLnBrk="1" hangingPunct="1">
              <a:buFontTx/>
              <a:buNone/>
            </a:pPr>
            <a:r>
              <a:rPr lang="en-US" dirty="0" smtClean="0"/>
              <a:t>Main</a:t>
            </a:r>
            <a:r>
              <a:rPr lang="en-US" baseline="0" dirty="0" smtClean="0"/>
              <a:t> point:</a:t>
            </a:r>
          </a:p>
          <a:p>
            <a:pPr eaLnBrk="1" hangingPunct="1">
              <a:buFontTx/>
              <a:buNone/>
            </a:pPr>
            <a:r>
              <a:rPr lang="en-US" baseline="0" dirty="0" smtClean="0"/>
              <a:t>The PRU subsystem has key features and dedicated resources that help solve real-time problems.</a:t>
            </a:r>
          </a:p>
          <a:p>
            <a:pPr eaLnBrk="1" hangingPunct="1">
              <a:buFontTx/>
              <a:buNone/>
            </a:pPr>
            <a:endParaRPr lang="en-US" baseline="0" dirty="0" smtClean="0"/>
          </a:p>
          <a:p>
            <a:pPr eaLnBrk="1" hangingPunct="1">
              <a:buFontTx/>
              <a:buNone/>
            </a:pPr>
            <a:r>
              <a:rPr lang="en-US" baseline="0" dirty="0" smtClean="0"/>
              <a:t>Key features:</a:t>
            </a:r>
          </a:p>
          <a:p>
            <a:pPr eaLnBrk="1" hangingPunct="1">
              <a:buFontTx/>
              <a:buNone/>
            </a:pPr>
            <a:r>
              <a:rPr lang="en-US" baseline="0" dirty="0" smtClean="0"/>
              <a:t>2 PRU cores – each with dedicated instruction RAM</a:t>
            </a:r>
          </a:p>
          <a:p>
            <a:pPr eaLnBrk="1" hangingPunct="1">
              <a:buFontTx/>
              <a:buNone/>
            </a:pPr>
            <a:r>
              <a:rPr lang="en-US" baseline="0" dirty="0" smtClean="0"/>
              <a:t>	- RISC processors </a:t>
            </a:r>
          </a:p>
          <a:p>
            <a:pPr eaLnBrk="1" hangingPunct="1">
              <a:buFontTx/>
              <a:buNone/>
            </a:pPr>
            <a:r>
              <a:rPr lang="en-US" baseline="0" dirty="0" smtClean="0"/>
              <a:t>IEP (timer) – </a:t>
            </a:r>
          </a:p>
          <a:p>
            <a:pPr eaLnBrk="1" hangingPunct="1">
              <a:buFontTx/>
              <a:buNone/>
            </a:pPr>
            <a:r>
              <a:rPr lang="en-US" baseline="0" dirty="0" smtClean="0"/>
              <a:t>eCap – PWM (Pulse width Modulation) Enhanced Capture Module – input or output</a:t>
            </a:r>
          </a:p>
          <a:p>
            <a:pPr eaLnBrk="1" hangingPunct="1">
              <a:buFontTx/>
              <a:buNone/>
            </a:pPr>
            <a:endParaRPr lang="en-US" baseline="0" dirty="0" smtClean="0"/>
          </a:p>
          <a:p>
            <a:pPr eaLnBrk="1" hangingPunct="1">
              <a:buFontTx/>
              <a:buNone/>
            </a:pPr>
            <a:r>
              <a:rPr lang="en-US" i="1" dirty="0" smtClean="0"/>
              <a:t>instruction fetch</a:t>
            </a:r>
            <a:r>
              <a:rPr lang="en-US" dirty="0" smtClean="0"/>
              <a:t>: grab the instruction located at address pc </a:t>
            </a:r>
            <a:r>
              <a:rPr lang="en-US" i="1" dirty="0" smtClean="0"/>
              <a:t>instruction </a:t>
            </a:r>
          </a:p>
          <a:p>
            <a:pPr eaLnBrk="1" hangingPunct="1">
              <a:buFontTx/>
              <a:buNone/>
            </a:pPr>
            <a:r>
              <a:rPr lang="en-US" i="1" dirty="0" smtClean="0"/>
              <a:t>decode</a:t>
            </a:r>
            <a:r>
              <a:rPr lang="en-US" dirty="0" smtClean="0"/>
              <a:t>: parse the instruction. what is the opcode, what registers do we need, what is value of the immediate, etc </a:t>
            </a:r>
            <a:r>
              <a:rPr lang="en-US" i="1" dirty="0" smtClean="0"/>
              <a:t>read registers</a:t>
            </a:r>
            <a:r>
              <a:rPr lang="en-US" dirty="0" smtClean="0"/>
              <a:t>: </a:t>
            </a:r>
          </a:p>
          <a:p>
            <a:pPr eaLnBrk="1" hangingPunct="1">
              <a:buFontTx/>
              <a:buNone/>
            </a:pPr>
            <a:r>
              <a:rPr lang="en-US" dirty="0" smtClean="0"/>
              <a:t>grab whatever register values we need from the register file </a:t>
            </a:r>
            <a:r>
              <a:rPr lang="en-US" i="1" dirty="0" smtClean="0"/>
              <a:t>execute</a:t>
            </a:r>
            <a:r>
              <a:rPr lang="en-US" dirty="0" smtClean="0"/>
              <a:t>: we now have all the data we need to execute the instruction, </a:t>
            </a:r>
          </a:p>
          <a:p>
            <a:pPr eaLnBrk="1" hangingPunct="1">
              <a:buFontTx/>
              <a:buNone/>
            </a:pPr>
            <a:r>
              <a:rPr lang="en-US" dirty="0" smtClean="0"/>
              <a:t>so execute the instruction. if it's an add instruction, add the register values, etc. </a:t>
            </a:r>
          </a:p>
          <a:p>
            <a:pPr eaLnBrk="1" hangingPunct="1">
              <a:buFontTx/>
              <a:buNone/>
            </a:pPr>
            <a:r>
              <a:rPr lang="en-US" i="1" dirty="0" smtClean="0"/>
              <a:t>write register</a:t>
            </a:r>
            <a:r>
              <a:rPr lang="en-US" dirty="0" smtClean="0"/>
              <a:t>: write a new register value into the register file, if necessary [not necessary for stores]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50899" indent="-288808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55228" indent="-231045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17320" indent="-231045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79412" indent="-231045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41503" indent="-231045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3003595" indent="-231045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65686" indent="-231045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927777" indent="-231045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45A236DD-3785-41BF-A455-B1A0375F8507}" type="slidenum">
              <a:rPr lang="en-US" b="0" smtClean="0">
                <a:solidFill>
                  <a:srgbClr val="000000"/>
                </a:solidFill>
                <a:ea typeface="MS PGothic" pitchFamily="34" charset="-128"/>
              </a:rPr>
              <a:pPr eaLnBrk="1" hangingPunct="1"/>
              <a:t>19</a:t>
            </a:fld>
            <a:endParaRPr lang="en-US" b="0" smtClean="0">
              <a:solidFill>
                <a:srgbClr val="000000"/>
              </a:solidFill>
              <a:ea typeface="MS PGothic" pitchFamily="34" charset="-128"/>
            </a:endParaRPr>
          </a:p>
        </p:txBody>
      </p:sp>
      <p:sp>
        <p:nvSpPr>
          <p:cNvPr id="60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b="1" dirty="0" smtClean="0"/>
              <a:t>VENC - 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50899" indent="-288808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55228" indent="-231045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17320" indent="-231045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79412" indent="-231045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41503" indent="-231045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3003595" indent="-231045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65686" indent="-231045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927777" indent="-231045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45A236DD-3785-41BF-A455-B1A0375F8507}" type="slidenum">
              <a:rPr lang="en-US" b="0" smtClean="0">
                <a:solidFill>
                  <a:srgbClr val="000000"/>
                </a:solidFill>
                <a:ea typeface="MS PGothic" pitchFamily="34" charset="-128"/>
              </a:rPr>
              <a:pPr eaLnBrk="1" hangingPunct="1"/>
              <a:t>20</a:t>
            </a:fld>
            <a:endParaRPr lang="en-US" b="0" smtClean="0">
              <a:solidFill>
                <a:srgbClr val="000000"/>
              </a:solidFill>
              <a:ea typeface="MS PGothic" pitchFamily="34" charset="-128"/>
            </a:endParaRPr>
          </a:p>
        </p:txBody>
      </p:sp>
      <p:sp>
        <p:nvSpPr>
          <p:cNvPr id="60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b="1" dirty="0" smtClean="0"/>
              <a:t>VENC -  Composite Video, S-Video</a:t>
            </a:r>
          </a:p>
          <a:p>
            <a:pPr eaLnBrk="1" hangingPunct="1"/>
            <a:r>
              <a:rPr lang="en-US" b="1" dirty="0" smtClean="0"/>
              <a:t>Passive active Matrix Panel – supply the voltage to the LCD</a:t>
            </a:r>
          </a:p>
          <a:p>
            <a:pPr eaLnBrk="1" hangingPunct="1"/>
            <a:r>
              <a:rPr lang="en-US" dirty="0" smtClean="0"/>
              <a:t>Transparency color key  - mixing multiple colors</a:t>
            </a:r>
          </a:p>
          <a:p>
            <a:pPr marL="0" lvl="1" defTabSz="914306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/>
              <a:t>Gamma curve support</a:t>
            </a:r>
            <a:r>
              <a:rPr lang="en-US" b="1" dirty="0" smtClean="0"/>
              <a:t>  - compensate for the way the eye sees things</a:t>
            </a:r>
          </a:p>
          <a:p>
            <a:pPr marL="0" lvl="1" defTabSz="914306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>
                <a:sym typeface="Wingdings" pitchFamily="2" charset="2"/>
              </a:rPr>
              <a:t>Programmable Color Phase Rotation – changing the phase of presentation of color (2 values, radius and phase)</a:t>
            </a:r>
            <a:endParaRPr lang="en-US" sz="1400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err="1" smtClean="0"/>
              <a:t>OpenSSL</a:t>
            </a:r>
            <a:r>
              <a:rPr lang="en-US" dirty="0" smtClean="0"/>
              <a:t> is an open-source implementation of the SSL and TLS protocols. </a:t>
            </a:r>
          </a:p>
          <a:p>
            <a:r>
              <a:rPr lang="en-US" dirty="0" smtClean="0"/>
              <a:t>The core library, written in the C programming language, implements basic cryptographic functions and provides various utility functions.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E618C1-3EEF-4602-9777-CACBEB7B4EB5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8461897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42900" y="1943100"/>
            <a:ext cx="8458200" cy="1470025"/>
          </a:xfrm>
        </p:spPr>
        <p:txBody>
          <a:bodyPr/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42900" y="3698875"/>
            <a:ext cx="8458200" cy="1485900"/>
          </a:xfrm>
          <a:ln/>
        </p:spPr>
        <p:txBody>
          <a:bodyPr/>
          <a:lstStyle>
            <a:lvl1pPr marL="0" indent="0">
              <a:buFontTx/>
              <a:buNone/>
              <a:defRPr b="1">
                <a:latin typeface="Calibri" pitchFamily="34" charset="0"/>
                <a:cs typeface="Calibri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Rectangle 2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642100" y="6038850"/>
            <a:ext cx="2133600" cy="206375"/>
          </a:xfrm>
        </p:spPr>
        <p:txBody>
          <a:bodyPr/>
          <a:lstStyle>
            <a:lvl1pPr>
              <a:defRPr/>
            </a:lvl1pPr>
          </a:lstStyle>
          <a:p>
            <a:fld id="{B1006088-BF21-4FD5-870B-675EAADE47BD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BD60626-1ACC-48B1-8201-AA7BD5684B54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3200" b="1">
                <a:solidFill>
                  <a:schemeClr val="tx2"/>
                </a:solidFill>
                <a:latin typeface="Calibri" pitchFamily="34" charset="0"/>
                <a:cs typeface="Calibri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2000">
                <a:latin typeface="Calibri" pitchFamily="34" charset="0"/>
                <a:cs typeface="Calibri" pitchFamily="34" charset="0"/>
              </a:defRPr>
            </a:lvl1pPr>
            <a:lvl2pPr>
              <a:defRPr sz="1800">
                <a:latin typeface="Calibri" pitchFamily="34" charset="0"/>
                <a:cs typeface="Calibri" pitchFamily="34" charset="0"/>
              </a:defRPr>
            </a:lvl2pPr>
            <a:lvl3pPr>
              <a:defRPr sz="1800">
                <a:latin typeface="Calibri" pitchFamily="34" charset="0"/>
                <a:cs typeface="Calibri" pitchFamily="34" charset="0"/>
              </a:defRPr>
            </a:lvl3pPr>
            <a:lvl4pPr>
              <a:defRPr sz="1800">
                <a:latin typeface="Calibri" pitchFamily="34" charset="0"/>
                <a:cs typeface="Calibri" pitchFamily="34" charset="0"/>
              </a:defRPr>
            </a:lvl4pPr>
            <a:lvl5pPr>
              <a:defRPr sz="1800">
                <a:latin typeface="Calibri" pitchFamily="34" charset="0"/>
                <a:cs typeface="Calibri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2000">
                <a:latin typeface="Calibri" pitchFamily="34" charset="0"/>
                <a:cs typeface="Calibri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1F5D59E-3020-483D-90FC-392986F41C50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800" b="1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>
                <a:latin typeface="Calibri" pitchFamily="34" charset="0"/>
                <a:cs typeface="Calibri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2000">
                <a:latin typeface="Calibri" pitchFamily="34" charset="0"/>
                <a:cs typeface="Calibri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E2DB302-961D-41B7-BD2E-EA757E550C4C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latin typeface="Calibri" pitchFamily="34" charset="0"/>
                <a:cs typeface="Calibri" pitchFamily="34" charset="0"/>
              </a:defRPr>
            </a:lvl1pPr>
            <a:lvl2pPr>
              <a:defRPr>
                <a:latin typeface="Calibri" pitchFamily="34" charset="0"/>
                <a:cs typeface="Calibri" pitchFamily="34" charset="0"/>
              </a:defRPr>
            </a:lvl2pPr>
            <a:lvl3pPr>
              <a:defRPr>
                <a:latin typeface="Calibri" pitchFamily="34" charset="0"/>
                <a:cs typeface="Calibri" pitchFamily="34" charset="0"/>
              </a:defRPr>
            </a:lvl3pPr>
            <a:lvl4pPr>
              <a:defRPr>
                <a:latin typeface="Calibri" pitchFamily="34" charset="0"/>
                <a:cs typeface="Calibri" pitchFamily="34" charset="0"/>
              </a:defRPr>
            </a:lvl4pPr>
            <a:lvl5pPr>
              <a:defRPr>
                <a:latin typeface="Calibri" pitchFamily="34" charset="0"/>
                <a:cs typeface="Calibri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9852D4D-CA63-4F5E-A04D-C043C1229BEE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59563" y="142875"/>
            <a:ext cx="2141537" cy="5735638"/>
          </a:xfrm>
        </p:spPr>
        <p:txBody>
          <a:bodyPr vert="eaVert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31775" y="142875"/>
            <a:ext cx="6275388" cy="5735638"/>
          </a:xfrm>
        </p:spPr>
        <p:txBody>
          <a:bodyPr vert="eaVert"/>
          <a:lstStyle>
            <a:lvl1pPr>
              <a:defRPr>
                <a:latin typeface="Calibri" pitchFamily="34" charset="0"/>
                <a:cs typeface="Calibri" pitchFamily="34" charset="0"/>
              </a:defRPr>
            </a:lvl1pPr>
            <a:lvl2pPr>
              <a:defRPr>
                <a:latin typeface="Calibri" pitchFamily="34" charset="0"/>
                <a:cs typeface="Calibri" pitchFamily="34" charset="0"/>
              </a:defRPr>
            </a:lvl2pPr>
            <a:lvl3pPr>
              <a:defRPr>
                <a:latin typeface="Calibri" pitchFamily="34" charset="0"/>
                <a:cs typeface="Calibri" pitchFamily="34" charset="0"/>
              </a:defRPr>
            </a:lvl3pPr>
            <a:lvl4pPr>
              <a:defRPr>
                <a:latin typeface="Calibri" pitchFamily="34" charset="0"/>
                <a:cs typeface="Calibri" pitchFamily="34" charset="0"/>
              </a:defRPr>
            </a:lvl4pPr>
            <a:lvl5pPr>
              <a:defRPr>
                <a:latin typeface="Calibri" pitchFamily="34" charset="0"/>
                <a:cs typeface="Calibri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C0706DD-24B8-4851-91EA-2616D1811F38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fld id="{7B8A4E2A-EC1C-49F2-86AD-0AF2DCEAA54C}" type="datetimeFigureOut">
              <a:rPr lang="en-US" smtClean="0">
                <a:solidFill>
                  <a:srgbClr val="000000"/>
                </a:solidFill>
                <a:latin typeface="Calibri"/>
                <a:cs typeface="+mn-cs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11/11/2014</a:t>
            </a:fld>
            <a:endParaRPr lang="en-US" dirty="0">
              <a:solidFill>
                <a:srgbClr val="000000"/>
              </a:solidFill>
              <a:latin typeface="Calibri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srgbClr val="000000"/>
              </a:solidFill>
              <a:latin typeface="Calibri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BD591-0383-4826-BB17-CDA0A1721220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3272468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selected_powerpoint_bg_2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Rectangle 12"/>
          <p:cNvSpPr/>
          <p:nvPr userDrawn="1"/>
        </p:nvSpPr>
        <p:spPr>
          <a:xfrm>
            <a:off x="0" y="6321425"/>
            <a:ext cx="8810625" cy="466344"/>
          </a:xfrm>
          <a:prstGeom prst="rect">
            <a:avLst/>
          </a:prstGeom>
          <a:solidFill>
            <a:schemeClr val="bg1"/>
          </a:solidFill>
          <a:ln w="9525">
            <a:solidFill>
              <a:srgbClr val="AAAA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27" descr="ti_logo_powerpoint_1_line.png"/>
          <p:cNvPicPr>
            <a:picLocks noChangeAspect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75438" y="6440488"/>
            <a:ext cx="1874837" cy="231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42900" y="1943100"/>
            <a:ext cx="8458200" cy="1470025"/>
          </a:xfrm>
        </p:spPr>
        <p:txBody>
          <a:bodyPr/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42900" y="3698875"/>
            <a:ext cx="8458200" cy="1485900"/>
          </a:xfrm>
          <a:ln/>
        </p:spPr>
        <p:txBody>
          <a:bodyPr/>
          <a:lstStyle>
            <a:lvl1pPr marL="0" indent="0">
              <a:buFontTx/>
              <a:buNone/>
              <a:defRPr b="1">
                <a:latin typeface="Calibri" pitchFamily="34" charset="0"/>
                <a:cs typeface="Calibri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2" name="Rectangle 2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642100" y="6038850"/>
            <a:ext cx="2133600" cy="206375"/>
          </a:xfrm>
        </p:spPr>
        <p:txBody>
          <a:bodyPr/>
          <a:lstStyle>
            <a:lvl1pPr>
              <a:defRPr/>
            </a:lvl1pPr>
          </a:lstStyle>
          <a:p>
            <a:fld id="{B09843C0-6DAC-490D-A4BA-BCECDC8ED96F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selected_powerpoint_bg_1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 userDrawn="1"/>
        </p:nvSpPr>
        <p:spPr>
          <a:xfrm>
            <a:off x="0" y="6324600"/>
            <a:ext cx="8804275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0" y="6321425"/>
            <a:ext cx="8810625" cy="466344"/>
          </a:xfrm>
          <a:prstGeom prst="rect">
            <a:avLst/>
          </a:prstGeom>
          <a:solidFill>
            <a:schemeClr val="bg1"/>
          </a:solidFill>
          <a:ln w="9525">
            <a:solidFill>
              <a:srgbClr val="AAAA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27" descr="ti_logo_powerpoint_1_line.png"/>
          <p:cNvPicPr>
            <a:picLocks noChangeAspect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75438" y="6440488"/>
            <a:ext cx="1874837" cy="231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42900" y="1943100"/>
            <a:ext cx="8458200" cy="1470025"/>
          </a:xfrm>
        </p:spPr>
        <p:txBody>
          <a:bodyPr/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42900" y="3698875"/>
            <a:ext cx="8458200" cy="1485900"/>
          </a:xfrm>
          <a:ln/>
        </p:spPr>
        <p:txBody>
          <a:bodyPr/>
          <a:lstStyle>
            <a:lvl1pPr marL="0" indent="0">
              <a:buFontTx/>
              <a:buNone/>
              <a:defRPr b="1">
                <a:latin typeface="Calibri" pitchFamily="34" charset="0"/>
                <a:cs typeface="Calibri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2" name="Rectangle 2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642100" y="6038850"/>
            <a:ext cx="2133600" cy="206375"/>
          </a:xfrm>
        </p:spPr>
        <p:txBody>
          <a:bodyPr/>
          <a:lstStyle>
            <a:lvl1pPr>
              <a:defRPr/>
            </a:lvl1pPr>
          </a:lstStyle>
          <a:p>
            <a:fld id="{F2394529-A9B3-4A54-83EC-E61379E8334E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selected_powerpoint_bg_1_grey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 userDrawn="1"/>
        </p:nvSpPr>
        <p:spPr>
          <a:xfrm>
            <a:off x="0" y="6324600"/>
            <a:ext cx="8782050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0" y="6321425"/>
            <a:ext cx="8810625" cy="466344"/>
          </a:xfrm>
          <a:prstGeom prst="rect">
            <a:avLst/>
          </a:prstGeom>
          <a:solidFill>
            <a:schemeClr val="bg1"/>
          </a:solidFill>
          <a:ln w="9525">
            <a:solidFill>
              <a:srgbClr val="AAAA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27" descr="ti_logo_powerpoint_1_line.png"/>
          <p:cNvPicPr>
            <a:picLocks noChangeAspect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75438" y="6440488"/>
            <a:ext cx="1874837" cy="231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42900" y="1943100"/>
            <a:ext cx="8458200" cy="1470025"/>
          </a:xfrm>
        </p:spPr>
        <p:txBody>
          <a:bodyPr/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42900" y="3698875"/>
            <a:ext cx="8458200" cy="1485900"/>
          </a:xfrm>
          <a:ln/>
        </p:spPr>
        <p:txBody>
          <a:bodyPr/>
          <a:lstStyle>
            <a:lvl1pPr marL="0" indent="0">
              <a:buFontTx/>
              <a:buNone/>
              <a:defRPr b="1">
                <a:latin typeface="Calibri" pitchFamily="34" charset="0"/>
                <a:cs typeface="Calibri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2" name="Rectangle 2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642100" y="6038850"/>
            <a:ext cx="2133600" cy="206375"/>
          </a:xfrm>
        </p:spPr>
        <p:txBody>
          <a:bodyPr/>
          <a:lstStyle>
            <a:lvl1pPr>
              <a:defRPr/>
            </a:lvl1pPr>
          </a:lstStyle>
          <a:p>
            <a:fld id="{91A5AC0A-F4BD-4464-80DC-A88E0D9F781D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3375" y="1048468"/>
            <a:ext cx="8467725" cy="4945932"/>
          </a:xfrm>
        </p:spPr>
        <p:txBody>
          <a:bodyPr/>
          <a:lstStyle>
            <a:lvl1pPr>
              <a:spcBef>
                <a:spcPts val="800"/>
              </a:spcBef>
              <a:defRPr>
                <a:latin typeface="Calibri" pitchFamily="34" charset="0"/>
                <a:cs typeface="Calibri" pitchFamily="34" charset="0"/>
              </a:defRPr>
            </a:lvl1pPr>
            <a:lvl2pPr>
              <a:defRPr>
                <a:latin typeface="Calibri" pitchFamily="34" charset="0"/>
                <a:cs typeface="Calibri" pitchFamily="34" charset="0"/>
              </a:defRPr>
            </a:lvl2pPr>
            <a:lvl3pPr>
              <a:defRPr sz="1800">
                <a:latin typeface="Calibri" pitchFamily="34" charset="0"/>
                <a:cs typeface="Calibri" pitchFamily="34" charset="0"/>
              </a:defRPr>
            </a:lvl3pPr>
            <a:lvl4pPr>
              <a:defRPr sz="1800">
                <a:latin typeface="Calibri" pitchFamily="34" charset="0"/>
                <a:cs typeface="Calibri" pitchFamily="34" charset="0"/>
              </a:defRPr>
            </a:lvl4pPr>
            <a:lvl5pPr>
              <a:defRPr sz="1800">
                <a:latin typeface="Calibri" pitchFamily="34" charset="0"/>
                <a:cs typeface="Calibri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B20521C-F793-4067-BB07-C7AF74E21EF3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latin typeface="Calibri" pitchFamily="34" charset="0"/>
                <a:cs typeface="Calibri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638925" y="6049963"/>
            <a:ext cx="2133600" cy="206375"/>
          </a:xfrm>
        </p:spPr>
        <p:txBody>
          <a:bodyPr/>
          <a:lstStyle>
            <a:lvl1pPr>
              <a:defRPr/>
            </a:lvl1pPr>
          </a:lstStyle>
          <a:p>
            <a:fld id="{156AB8A3-9FE4-4612-8857-687BFF70DD9F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3375" y="1185863"/>
            <a:ext cx="4157663" cy="4692650"/>
          </a:xfrm>
        </p:spPr>
        <p:txBody>
          <a:bodyPr/>
          <a:lstStyle>
            <a:lvl1pPr>
              <a:defRPr sz="2000">
                <a:latin typeface="Calibri" pitchFamily="34" charset="0"/>
                <a:cs typeface="Calibri" pitchFamily="34" charset="0"/>
              </a:defRPr>
            </a:lvl1pPr>
            <a:lvl2pPr>
              <a:defRPr sz="1800">
                <a:latin typeface="Calibri" pitchFamily="34" charset="0"/>
                <a:cs typeface="Calibri" pitchFamily="34" charset="0"/>
              </a:defRPr>
            </a:lvl2pPr>
            <a:lvl3pPr>
              <a:defRPr sz="1800">
                <a:latin typeface="Calibri" pitchFamily="34" charset="0"/>
                <a:cs typeface="Calibri" pitchFamily="34" charset="0"/>
              </a:defRPr>
            </a:lvl3pPr>
            <a:lvl4pPr>
              <a:defRPr sz="1800">
                <a:latin typeface="Calibri" pitchFamily="34" charset="0"/>
                <a:cs typeface="Calibri" pitchFamily="34" charset="0"/>
              </a:defRPr>
            </a:lvl4pPr>
            <a:lvl5pPr>
              <a:defRPr sz="1800">
                <a:latin typeface="Calibri" pitchFamily="34" charset="0"/>
                <a:cs typeface="Calibri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3438" y="1185863"/>
            <a:ext cx="4157662" cy="4692650"/>
          </a:xfrm>
          <a:noFill/>
          <a:ln w="9525" algn="ctr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Aft>
                <a:spcPct val="0"/>
              </a:spcAft>
              <a:defRPr lang="en-US" sz="2000" smtClean="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1pPr>
            <a:lvl2pPr algn="l" rtl="0" eaLnBrk="0" fontAlgn="base" hangingPunct="0">
              <a:spcAft>
                <a:spcPct val="0"/>
              </a:spcAft>
              <a:defRPr lang="en-US" sz="1800" smtClean="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2pPr>
            <a:lvl3pPr algn="l" rtl="0" eaLnBrk="0" fontAlgn="base" hangingPunct="0">
              <a:spcAft>
                <a:spcPct val="0"/>
              </a:spcAft>
              <a:defRPr lang="en-US" sz="1800" smtClean="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3pPr>
            <a:lvl4pPr algn="l" rtl="0" eaLnBrk="0" fontAlgn="base" hangingPunct="0">
              <a:spcAft>
                <a:spcPct val="0"/>
              </a:spcAft>
              <a:defRPr lang="en-US" sz="1800" smtClean="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4pPr>
            <a:lvl5pPr algn="l" rtl="0" eaLnBrk="0" fontAlgn="base" hangingPunct="0">
              <a:spcAft>
                <a:spcPct val="0"/>
              </a:spcAft>
              <a:defRPr lang="en-US" sz="180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A6A834-CC4A-4943-952A-D55BFAADAD59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>
                <a:latin typeface="Calibri" pitchFamily="34" charset="0"/>
                <a:cs typeface="Calibri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000">
                <a:latin typeface="Calibri" pitchFamily="34" charset="0"/>
                <a:cs typeface="Calibri" pitchFamily="34" charset="0"/>
              </a:defRPr>
            </a:lvl1pPr>
            <a:lvl2pPr>
              <a:defRPr sz="1800">
                <a:latin typeface="Calibri" pitchFamily="34" charset="0"/>
                <a:cs typeface="Calibri" pitchFamily="34" charset="0"/>
              </a:defRPr>
            </a:lvl2pPr>
            <a:lvl3pPr>
              <a:defRPr sz="1800">
                <a:latin typeface="Calibri" pitchFamily="34" charset="0"/>
                <a:cs typeface="Calibri" pitchFamily="34" charset="0"/>
              </a:defRPr>
            </a:lvl3pPr>
            <a:lvl4pPr>
              <a:defRPr sz="1800">
                <a:latin typeface="Calibri" pitchFamily="34" charset="0"/>
                <a:cs typeface="Calibri" pitchFamily="34" charset="0"/>
              </a:defRPr>
            </a:lvl4pPr>
            <a:lvl5pPr>
              <a:defRPr sz="1800">
                <a:latin typeface="Calibri" pitchFamily="34" charset="0"/>
                <a:cs typeface="Calibri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>
                <a:latin typeface="Calibri" pitchFamily="34" charset="0"/>
                <a:cs typeface="Calibri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000">
                <a:latin typeface="Calibri" pitchFamily="34" charset="0"/>
                <a:cs typeface="Calibri" pitchFamily="34" charset="0"/>
              </a:defRPr>
            </a:lvl1pPr>
            <a:lvl2pPr>
              <a:defRPr sz="1800">
                <a:latin typeface="Calibri" pitchFamily="34" charset="0"/>
                <a:cs typeface="Calibri" pitchFamily="34" charset="0"/>
              </a:defRPr>
            </a:lvl2pPr>
            <a:lvl3pPr>
              <a:defRPr sz="1800">
                <a:latin typeface="Calibri" pitchFamily="34" charset="0"/>
                <a:cs typeface="Calibri" pitchFamily="34" charset="0"/>
              </a:defRPr>
            </a:lvl3pPr>
            <a:lvl4pPr>
              <a:defRPr sz="1800">
                <a:latin typeface="Calibri" pitchFamily="34" charset="0"/>
                <a:cs typeface="Calibri" pitchFamily="34" charset="0"/>
              </a:defRPr>
            </a:lvl4pPr>
            <a:lvl5pPr>
              <a:defRPr sz="1800">
                <a:latin typeface="Calibri" pitchFamily="34" charset="0"/>
                <a:cs typeface="Calibri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B3D8EEF-7576-4AB0-8518-088FB58AB734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03D9FE4-F784-4A94-8F3E-54A098F0E8CC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0" y="6324600"/>
            <a:ext cx="8804275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41275" y="6324600"/>
            <a:ext cx="8740775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0" y="6321425"/>
            <a:ext cx="8810625" cy="466344"/>
          </a:xfrm>
          <a:prstGeom prst="rect">
            <a:avLst/>
          </a:prstGeom>
          <a:solidFill>
            <a:schemeClr val="bg1"/>
          </a:solidFill>
          <a:ln w="9525">
            <a:solidFill>
              <a:srgbClr val="AAAA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28" name="Picture 8" descr="ti_logo_powerpoint_1_line.png"/>
          <p:cNvPicPr>
            <a:picLocks noChangeAspect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6675438" y="6440488"/>
            <a:ext cx="1874837" cy="231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9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31775" y="142875"/>
            <a:ext cx="8458200" cy="814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  <p:sp>
        <p:nvSpPr>
          <p:cNvPr id="103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33375" y="1058863"/>
            <a:ext cx="8467725" cy="49355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642100" y="6049963"/>
            <a:ext cx="2133600" cy="206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800"/>
            </a:lvl1pPr>
          </a:lstStyle>
          <a:p>
            <a:fld id="{3144B24B-BAB1-431A-82C6-36E096187F50}" type="slidenum">
              <a:rPr lang="en-US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  <p:sldLayoutId id="2147483738" r:id="rId2"/>
    <p:sldLayoutId id="2147483739" r:id="rId3"/>
    <p:sldLayoutId id="2147483740" r:id="rId4"/>
    <p:sldLayoutId id="2147483728" r:id="rId5"/>
    <p:sldLayoutId id="2147483741" r:id="rId6"/>
    <p:sldLayoutId id="2147483729" r:id="rId7"/>
    <p:sldLayoutId id="2147483730" r:id="rId8"/>
    <p:sldLayoutId id="2147483731" r:id="rId9"/>
    <p:sldLayoutId id="2147483732" r:id="rId10"/>
    <p:sldLayoutId id="2147483733" r:id="rId11"/>
    <p:sldLayoutId id="2147483734" r:id="rId12"/>
    <p:sldLayoutId id="2147483735" r:id="rId13"/>
    <p:sldLayoutId id="2147483736" r:id="rId14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Calibri" pitchFamily="34" charset="0"/>
          <a:ea typeface="+mj-ea"/>
          <a:cs typeface="Calibri" pitchFamily="34" charset="0"/>
        </a:defRPr>
      </a:lvl1pPr>
      <a:lvl2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</a:defRPr>
      </a:lvl2pPr>
      <a:lvl3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</a:defRPr>
      </a:lvl3pPr>
      <a:lvl4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</a:defRPr>
      </a:lvl4pPr>
      <a:lvl5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</a:defRPr>
      </a:lvl5pPr>
      <a:lvl6pPr marL="457200" algn="l" rtl="0" fontAlgn="base">
        <a:lnSpc>
          <a:spcPct val="85000"/>
        </a:lnSpc>
        <a:spcBef>
          <a:spcPct val="0"/>
        </a:spcBef>
        <a:spcAft>
          <a:spcPct val="0"/>
        </a:spcAft>
        <a:defRPr sz="3200" b="1">
          <a:solidFill>
            <a:srgbClr val="FF0000"/>
          </a:solidFill>
          <a:latin typeface="Arial" charset="0"/>
        </a:defRPr>
      </a:lvl6pPr>
      <a:lvl7pPr marL="914400" algn="l" rtl="0" fontAlgn="base">
        <a:lnSpc>
          <a:spcPct val="85000"/>
        </a:lnSpc>
        <a:spcBef>
          <a:spcPct val="0"/>
        </a:spcBef>
        <a:spcAft>
          <a:spcPct val="0"/>
        </a:spcAft>
        <a:defRPr sz="3200" b="1">
          <a:solidFill>
            <a:srgbClr val="FF0000"/>
          </a:solidFill>
          <a:latin typeface="Arial" charset="0"/>
        </a:defRPr>
      </a:lvl7pPr>
      <a:lvl8pPr marL="1371600" algn="l" rtl="0" fontAlgn="base">
        <a:lnSpc>
          <a:spcPct val="85000"/>
        </a:lnSpc>
        <a:spcBef>
          <a:spcPct val="0"/>
        </a:spcBef>
        <a:spcAft>
          <a:spcPct val="0"/>
        </a:spcAft>
        <a:defRPr sz="3200" b="1">
          <a:solidFill>
            <a:srgbClr val="FF0000"/>
          </a:solidFill>
          <a:latin typeface="Arial" charset="0"/>
        </a:defRPr>
      </a:lvl8pPr>
      <a:lvl9pPr marL="1828800" algn="l" rtl="0" fontAlgn="base">
        <a:lnSpc>
          <a:spcPct val="85000"/>
        </a:lnSpc>
        <a:spcBef>
          <a:spcPct val="0"/>
        </a:spcBef>
        <a:spcAft>
          <a:spcPct val="0"/>
        </a:spcAft>
        <a:defRPr sz="3200" b="1">
          <a:solidFill>
            <a:srgbClr val="FF0000"/>
          </a:solidFill>
          <a:latin typeface="Arial" charset="0"/>
        </a:defRPr>
      </a:lvl9pPr>
    </p:titleStyle>
    <p:bodyStyle>
      <a:lvl1pPr marL="227013" indent="-227013" algn="l" rtl="0" eaLnBrk="0" fontAlgn="base" hangingPunct="0">
        <a:spcBef>
          <a:spcPts val="8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574675" indent="-233363" algn="l" rtl="0" eaLnBrk="0" fontAlgn="base" hangingPunct="0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</a:defRPr>
      </a:lvl2pPr>
      <a:lvl3pPr marL="854075" indent="-165100" algn="l" rtl="0" eaLnBrk="0" fontAlgn="base" hangingPunct="0">
        <a:spcBef>
          <a:spcPct val="15000"/>
        </a:spcBef>
        <a:spcAft>
          <a:spcPct val="0"/>
        </a:spcAft>
        <a:buChar char="•"/>
        <a:defRPr>
          <a:solidFill>
            <a:schemeClr val="tx1"/>
          </a:solidFill>
          <a:latin typeface="+mn-lt"/>
        </a:defRPr>
      </a:lvl3pPr>
      <a:lvl4pPr marL="1201738" indent="-233363" algn="l" rtl="0" eaLnBrk="0" fontAlgn="base" hangingPunct="0">
        <a:spcBef>
          <a:spcPct val="5000"/>
        </a:spcBef>
        <a:spcAft>
          <a:spcPct val="0"/>
        </a:spcAft>
        <a:buChar char="–"/>
        <a:defRPr>
          <a:solidFill>
            <a:schemeClr val="tx1"/>
          </a:solidFill>
          <a:latin typeface="+mn-lt"/>
        </a:defRPr>
      </a:lvl4pPr>
      <a:lvl5pPr marL="1489075" indent="-173038" algn="l" rtl="0" eaLnBrk="0" fontAlgn="base" hangingPunct="0">
        <a:spcBef>
          <a:spcPct val="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5pPr>
      <a:lvl6pPr marL="1946275" indent="-173038" algn="l" rtl="0" fontAlgn="base">
        <a:spcBef>
          <a:spcPct val="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6pPr>
      <a:lvl7pPr marL="2403475" indent="-173038" algn="l" rtl="0" fontAlgn="base">
        <a:spcBef>
          <a:spcPct val="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7pPr>
      <a:lvl8pPr marL="2860675" indent="-173038" algn="l" rtl="0" fontAlgn="base">
        <a:spcBef>
          <a:spcPct val="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8pPr>
      <a:lvl9pPr marL="3317875" indent="-173038" algn="l" rtl="0" fontAlgn="base">
        <a:spcBef>
          <a:spcPct val="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76200"/>
            <a:ext cx="82296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  <p:sp>
        <p:nvSpPr>
          <p:cNvPr id="3174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990600"/>
            <a:ext cx="8229600" cy="533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0" y="6321425"/>
            <a:ext cx="8810625" cy="466344"/>
          </a:xfrm>
          <a:prstGeom prst="rect">
            <a:avLst/>
          </a:prstGeom>
          <a:solidFill>
            <a:schemeClr val="bg1"/>
          </a:solidFill>
          <a:ln w="9525">
            <a:solidFill>
              <a:srgbClr val="AAAA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pic>
        <p:nvPicPr>
          <p:cNvPr id="11" name="Picture 27" descr="ti_logo_powerpoint_1_line.png"/>
          <p:cNvPicPr>
            <a:picLocks noChangeAspect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75438" y="6440488"/>
            <a:ext cx="1874837" cy="231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Rectangle 24"/>
          <p:cNvSpPr>
            <a:spLocks noGrp="1" noChangeArrowheads="1"/>
          </p:cNvSpPr>
          <p:nvPr>
            <p:ph type="sldNum" sz="quarter" idx="4"/>
          </p:nvPr>
        </p:nvSpPr>
        <p:spPr>
          <a:xfrm>
            <a:off x="6642100" y="6038850"/>
            <a:ext cx="2133600" cy="206375"/>
          </a:xfrm>
          <a:prstGeom prst="rect">
            <a:avLst/>
          </a:prstGeom>
        </p:spPr>
        <p:txBody>
          <a:bodyPr/>
          <a:lstStyle>
            <a:lvl1pPr algn="r">
              <a:defRPr sz="800"/>
            </a:lvl1pPr>
          </a:lstStyle>
          <a:p>
            <a:fld id="{F2394529-A9B3-4A54-83EC-E61379E8334E}" type="slidenum">
              <a:rPr lang="en-US" smtClean="0">
                <a:solidFill>
                  <a:srgbClr val="000000"/>
                </a:solidFill>
                <a:cs typeface="+mn-cs"/>
              </a:rPr>
              <a:pPr/>
              <a:t>‹#›</a:t>
            </a:fld>
            <a:endParaRPr lang="en-US" dirty="0">
              <a:solidFill>
                <a:srgbClr val="000000"/>
              </a:solidFill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DE0000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Calibri" pitchFamily="34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Calibri" pitchFamily="34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Calibri" pitchFamily="34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Calibri" pitchFamily="34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639763" indent="-28575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>
          <a:solidFill>
            <a:schemeClr val="tx1"/>
          </a:solidFill>
          <a:latin typeface="+mn-lt"/>
        </a:defRPr>
      </a:lvl2pPr>
      <a:lvl3pPr marL="914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>
          <a:solidFill>
            <a:schemeClr val="tx1"/>
          </a:solidFill>
          <a:latin typeface="+mn-lt"/>
        </a:defRPr>
      </a:lvl3pPr>
      <a:lvl4pPr marL="118745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>
          <a:solidFill>
            <a:schemeClr val="tx1"/>
          </a:solidFill>
          <a:latin typeface="+mn-lt"/>
        </a:defRPr>
      </a:lvl4pPr>
      <a:lvl5pPr marL="1462088" indent="-228600" algn="l" rtl="0" eaLnBrk="0" fontAlgn="base" hangingPunct="0">
        <a:spcBef>
          <a:spcPct val="20000"/>
        </a:spcBef>
        <a:spcAft>
          <a:spcPct val="0"/>
        </a:spcAft>
        <a:buFont typeface="Courier New" pitchFamily="49" charset="0"/>
        <a:buChar char="o"/>
        <a:defRPr sz="2000">
          <a:solidFill>
            <a:schemeClr val="tx1"/>
          </a:solidFill>
          <a:latin typeface="+mn-lt"/>
        </a:defRPr>
      </a:lvl5pPr>
      <a:lvl6pPr marL="1919288" indent="-228600" algn="l" rtl="0" eaLnBrk="0" fontAlgn="base" hangingPunct="0">
        <a:spcBef>
          <a:spcPct val="20000"/>
        </a:spcBef>
        <a:spcAft>
          <a:spcPct val="0"/>
        </a:spcAft>
        <a:buFont typeface="Courier New" pitchFamily="49" charset="0"/>
        <a:buChar char="o"/>
        <a:defRPr sz="2000">
          <a:solidFill>
            <a:schemeClr val="tx1"/>
          </a:solidFill>
          <a:latin typeface="+mn-lt"/>
        </a:defRPr>
      </a:lvl6pPr>
      <a:lvl7pPr marL="2376488" indent="-228600" algn="l" rtl="0" eaLnBrk="0" fontAlgn="base" hangingPunct="0">
        <a:spcBef>
          <a:spcPct val="20000"/>
        </a:spcBef>
        <a:spcAft>
          <a:spcPct val="0"/>
        </a:spcAft>
        <a:buFont typeface="Courier New" pitchFamily="49" charset="0"/>
        <a:buChar char="o"/>
        <a:defRPr sz="2000">
          <a:solidFill>
            <a:schemeClr val="tx1"/>
          </a:solidFill>
          <a:latin typeface="+mn-lt"/>
        </a:defRPr>
      </a:lvl7pPr>
      <a:lvl8pPr marL="2833688" indent="-228600" algn="l" rtl="0" eaLnBrk="0" fontAlgn="base" hangingPunct="0">
        <a:spcBef>
          <a:spcPct val="20000"/>
        </a:spcBef>
        <a:spcAft>
          <a:spcPct val="0"/>
        </a:spcAft>
        <a:buFont typeface="Courier New" pitchFamily="49" charset="0"/>
        <a:buChar char="o"/>
        <a:defRPr sz="2000">
          <a:solidFill>
            <a:schemeClr val="tx1"/>
          </a:solidFill>
          <a:latin typeface="+mn-lt"/>
        </a:defRPr>
      </a:lvl8pPr>
      <a:lvl9pPr marL="3290888" indent="-228600" algn="l" rtl="0" eaLnBrk="0" fontAlgn="base" hangingPunct="0">
        <a:spcBef>
          <a:spcPct val="20000"/>
        </a:spcBef>
        <a:spcAft>
          <a:spcPct val="0"/>
        </a:spcAft>
        <a:buFont typeface="Courier New" pitchFamily="49" charset="0"/>
        <a:buChar char="o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processors.wiki.ti.com/index.php/PRU-ICSS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microsoft.com/office/2007/relationships/hdphoto" Target="../media/hdphoto1.wdp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0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9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9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9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5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8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0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5.jpe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9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9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i.com/lsds/ti/arm/sitara_arm_cortex_a_processor/overview.page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Relationship Id="rId5" Type="http://schemas.openxmlformats.org/officeDocument/2006/relationships/hyperlink" Target="http://e2e.ti.com/" TargetMode="External"/><Relationship Id="rId4" Type="http://schemas.openxmlformats.org/officeDocument/2006/relationships/hyperlink" Target="http://processors.wiki.ti.com/index.php/Sitara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6" Type="http://schemas.microsoft.com/office/2007/relationships/hdphoto" Target="../media/hdphoto1.wdp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algn="l" eaLnBrk="1" hangingPunct="1"/>
            <a:r>
              <a:rPr lang="en-US" dirty="0" err="1" smtClean="0"/>
              <a:t>Sitara</a:t>
            </a:r>
            <a:r>
              <a:rPr lang="en-US" dirty="0" smtClean="0"/>
              <a:t> Devices Overview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Embedded Processors Training</a:t>
            </a:r>
          </a:p>
          <a:p>
            <a:r>
              <a:rPr lang="en-US" dirty="0" smtClean="0"/>
              <a:t>Multicore Applications</a:t>
            </a:r>
          </a:p>
          <a:p>
            <a:r>
              <a:rPr lang="en-US" dirty="0" smtClean="0"/>
              <a:t>Literature Number: SPRPXXX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20521C-F793-4067-BB07-C7AF74E21EF3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1311" r="899"/>
          <a:stretch>
            <a:fillRect/>
          </a:stretch>
        </p:blipFill>
        <p:spPr bwMode="auto">
          <a:xfrm>
            <a:off x="318974" y="237380"/>
            <a:ext cx="8574471" cy="58524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1993976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itle 3"/>
          <p:cNvSpPr>
            <a:spLocks noGrp="1"/>
          </p:cNvSpPr>
          <p:nvPr>
            <p:ph type="title"/>
          </p:nvPr>
        </p:nvSpPr>
        <p:spPr>
          <a:xfrm>
            <a:off x="118732" y="62010"/>
            <a:ext cx="8458200" cy="1371600"/>
          </a:xfrm>
        </p:spPr>
        <p:txBody>
          <a:bodyPr/>
          <a:lstStyle/>
          <a:p>
            <a:r>
              <a:rPr lang="en-US" dirty="0"/>
              <a:t/>
            </a:r>
            <a:br>
              <a:rPr lang="en-US" dirty="0"/>
            </a:br>
            <a:r>
              <a:rPr lang="en-US" dirty="0"/>
              <a:t>AM437x </a:t>
            </a:r>
            <a:r>
              <a:rPr lang="en-US" dirty="0" smtClean="0"/>
              <a:t>Architecture</a:t>
            </a:r>
            <a:r>
              <a:rPr lang="en-US" dirty="0" smtClean="0"/>
              <a:t>: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Processors and Co-processors</a:t>
            </a:r>
            <a:r>
              <a:rPr lang="en-US" dirty="0">
                <a:solidFill>
                  <a:schemeClr val="tx1"/>
                </a:solidFill>
              </a:rPr>
              <a:t/>
            </a:r>
            <a:br>
              <a:rPr lang="en-US" dirty="0">
                <a:solidFill>
                  <a:schemeClr val="tx1"/>
                </a:solidFill>
              </a:rPr>
            </a:br>
            <a:endParaRPr lang="en-US" dirty="0" smtClean="0">
              <a:solidFill>
                <a:schemeClr val="tx1"/>
              </a:solidFill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b="1745"/>
          <a:stretch>
            <a:fillRect/>
          </a:stretch>
        </p:blipFill>
        <p:spPr bwMode="auto">
          <a:xfrm>
            <a:off x="604722" y="2052084"/>
            <a:ext cx="7832211" cy="34579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2716791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1775" y="0"/>
            <a:ext cx="8774002" cy="9572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Cortex-A9 (AM437x) </a:t>
            </a:r>
            <a:r>
              <a:rPr lang="en-US" dirty="0" err="1" smtClean="0"/>
              <a:t>vs</a:t>
            </a:r>
            <a:r>
              <a:rPr lang="en-US" dirty="0" smtClean="0"/>
              <a:t> Cortex-A8 </a:t>
            </a:r>
            <a:r>
              <a:rPr lang="en-US" dirty="0" smtClean="0"/>
              <a:t>(AM335x)</a:t>
            </a:r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1272365"/>
            <a:ext cx="5629274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4645" y="1382252"/>
            <a:ext cx="385762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Calibri" pitchFamily="34" charset="0"/>
              </a:rPr>
              <a:t>VFP Fully Pipelined ~10x floating point speed up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Calibri" pitchFamily="34" charset="0"/>
              </a:rPr>
              <a:t>Out of order processing and other performance improvements giving 2.5 DMIPS/MHz  (2.0 for AM335)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Calibri" pitchFamily="34" charset="0"/>
              </a:rPr>
              <a:t>External PL310 cache controller</a:t>
            </a:r>
            <a:br>
              <a:rPr lang="en-US" dirty="0" smtClean="0">
                <a:latin typeface="Calibri" pitchFamily="34" charset="0"/>
              </a:rPr>
            </a:br>
            <a:endParaRPr lang="en-US" dirty="0" smtClean="0">
              <a:latin typeface="Calibri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Calibri" pitchFamily="34" charset="0"/>
              </a:rPr>
              <a:t>L2 Cache can be used as generic SRAM (SRAM or Cache - no mixing)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Calibri" pitchFamily="34" charset="0"/>
              </a:rPr>
              <a:t>Interrupts (more interrupts, 224)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Calibri" pitchFamily="34" charset="0"/>
              </a:rPr>
              <a:t>Generic Interrupt Controller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Calibri" pitchFamily="34" charset="0"/>
              </a:rPr>
              <a:t>Wakeup Gen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Calibri" pitchFamily="34" charset="0"/>
              </a:rPr>
              <a:t>Local counter, watchdog timer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Calibri" pitchFamily="34" charset="0"/>
              </a:rPr>
              <a:t>Up to 1GHz MPU clock</a:t>
            </a:r>
          </a:p>
        </p:txBody>
      </p:sp>
    </p:spTree>
    <p:extLst>
      <p:ext uri="{BB962C8B-B14F-4D97-AF65-F5344CB8AC3E}">
        <p14:creationId xmlns="" xmlns:p14="http://schemas.microsoft.com/office/powerpoint/2010/main" val="4271030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9858"/>
            <a:ext cx="8229600" cy="830262"/>
          </a:xfrm>
        </p:spPr>
        <p:txBody>
          <a:bodyPr>
            <a:normAutofit/>
          </a:bodyPr>
          <a:lstStyle/>
          <a:p>
            <a:r>
              <a:rPr lang="en-US" sz="4000" dirty="0" smtClean="0"/>
              <a:t>Cortex-A9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800" kern="1200" dirty="0" smtClean="0"/>
              <a:t>Superscalar architecture:</a:t>
            </a:r>
          </a:p>
          <a:p>
            <a:pPr lvl="1"/>
            <a:r>
              <a:rPr lang="en-US" sz="2400" dirty="0" smtClean="0"/>
              <a:t>8 functional units-2 ALU, 2 shifts, branch unit, multiply and divide, load store</a:t>
            </a:r>
          </a:p>
          <a:p>
            <a:pPr lvl="1"/>
            <a:r>
              <a:rPr lang="en-US" sz="2400" dirty="0"/>
              <a:t>2</a:t>
            </a:r>
            <a:r>
              <a:rPr lang="en-US" sz="2400" dirty="0" smtClean="0"/>
              <a:t> concurrent decoded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kern="1200" dirty="0" smtClean="0"/>
              <a:t>Full implementation of ARMv7-A architecture instruction set:</a:t>
            </a:r>
          </a:p>
          <a:p>
            <a:pPr lvl="1"/>
            <a:r>
              <a:rPr lang="en-US" sz="2400" dirty="0" smtClean="0"/>
              <a:t>More MAC instructions (normalization and rounding)</a:t>
            </a:r>
          </a:p>
          <a:p>
            <a:pPr lvl="1"/>
            <a:r>
              <a:rPr lang="en-US" sz="2400" dirty="0" smtClean="0"/>
              <a:t>Integer divide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kern="1200" dirty="0" smtClean="0"/>
              <a:t>Pipeline optimization:</a:t>
            </a:r>
          </a:p>
          <a:p>
            <a:pPr lvl="1"/>
            <a:r>
              <a:rPr lang="en-US" sz="2400" dirty="0" smtClean="0"/>
              <a:t>Speculating </a:t>
            </a:r>
            <a:r>
              <a:rPr lang="en-US" sz="2400" dirty="0"/>
              <a:t>d</a:t>
            </a:r>
            <a:r>
              <a:rPr lang="en-US" sz="2400" dirty="0" smtClean="0"/>
              <a:t>ynamic pipeline, 8-11 stages to issue </a:t>
            </a:r>
          </a:p>
          <a:p>
            <a:pPr lvl="1"/>
            <a:r>
              <a:rPr lang="en-US" sz="2400" dirty="0" smtClean="0"/>
              <a:t>Out-of-order pipeline (8-11 stages) execution</a:t>
            </a:r>
          </a:p>
          <a:p>
            <a:pPr>
              <a:buNone/>
            </a:pPr>
            <a:endParaRPr lang="en-US" sz="2800" dirty="0"/>
          </a:p>
          <a:p>
            <a:endParaRPr lang="en-US" sz="28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642100" y="6038850"/>
            <a:ext cx="2133600" cy="206375"/>
          </a:xfrm>
          <a:prstGeom prst="rect">
            <a:avLst/>
          </a:prstGeom>
        </p:spPr>
        <p:txBody>
          <a:bodyPr/>
          <a:lstStyle/>
          <a:p>
            <a:fld id="{F2394529-A9B3-4A54-83EC-E61379E8334E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772906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207"/>
            <a:ext cx="8229600" cy="1020762"/>
          </a:xfrm>
        </p:spPr>
        <p:txBody>
          <a:bodyPr>
            <a:normAutofit/>
          </a:bodyPr>
          <a:lstStyle/>
          <a:p>
            <a:r>
              <a:rPr lang="en-US" sz="4000" dirty="0" smtClean="0"/>
              <a:t>Cortex-A9 Features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800" kern="1200" dirty="0" smtClean="0"/>
              <a:t>Dynamic branch prediction – Loop prediction and indirect branch predictor</a:t>
            </a:r>
          </a:p>
          <a:p>
            <a:pPr lvl="1"/>
            <a:r>
              <a:rPr lang="en-US" sz="2400" dirty="0" smtClean="0"/>
              <a:t>Branch Target Address Cache (BTAC)</a:t>
            </a:r>
          </a:p>
          <a:p>
            <a:pPr lvl="1"/>
            <a:r>
              <a:rPr lang="en-US" sz="2400" dirty="0" smtClean="0"/>
              <a:t>Global History Buffer (GHB) has three arrays:</a:t>
            </a:r>
          </a:p>
          <a:p>
            <a:pPr lvl="2"/>
            <a:r>
              <a:rPr lang="en-US" sz="2400" dirty="0" smtClean="0"/>
              <a:t>Taken array</a:t>
            </a:r>
          </a:p>
          <a:p>
            <a:pPr lvl="2"/>
            <a:r>
              <a:rPr lang="en-US" sz="2400" dirty="0" smtClean="0"/>
              <a:t>Not taken array</a:t>
            </a:r>
          </a:p>
          <a:p>
            <a:pPr lvl="2"/>
            <a:r>
              <a:rPr lang="en-US" sz="2400" dirty="0" smtClean="0"/>
              <a:t>Selector array</a:t>
            </a:r>
          </a:p>
          <a:p>
            <a:pPr lvl="1"/>
            <a:r>
              <a:rPr lang="en-US" sz="2400" dirty="0" smtClean="0"/>
              <a:t>Return Stack</a:t>
            </a:r>
          </a:p>
          <a:p>
            <a:endParaRPr lang="en-US" sz="28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642100" y="6038850"/>
            <a:ext cx="2133600" cy="206375"/>
          </a:xfrm>
          <a:prstGeom prst="rect">
            <a:avLst/>
          </a:prstGeom>
        </p:spPr>
        <p:txBody>
          <a:bodyPr/>
          <a:lstStyle/>
          <a:p>
            <a:fld id="{F2394529-A9B3-4A54-83EC-E61379E8334E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442173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6005"/>
            <a:ext cx="8229600" cy="1020762"/>
          </a:xfrm>
        </p:spPr>
        <p:txBody>
          <a:bodyPr>
            <a:noAutofit/>
          </a:bodyPr>
          <a:lstStyle/>
          <a:p>
            <a:r>
              <a:rPr lang="en-US" sz="4000" dirty="0" smtClean="0"/>
              <a:t>SIMD Engine NEON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4032" y="990600"/>
            <a:ext cx="8464990" cy="5334000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800" kern="1200" dirty="0" smtClean="0"/>
              <a:t>64/128-bit data instructions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kern="1200" dirty="0" smtClean="0"/>
              <a:t>Fully integrated into the main pipeline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kern="1200" dirty="0" smtClean="0"/>
              <a:t>32x 64-bit registers that can be arranged as 128-bit registers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kern="1200" dirty="0" smtClean="0"/>
              <a:t>Data can be interpreted as follows:</a:t>
            </a:r>
          </a:p>
          <a:p>
            <a:pPr lvl="1"/>
            <a:r>
              <a:rPr lang="en-US" sz="2400" dirty="0" smtClean="0"/>
              <a:t>Byte</a:t>
            </a:r>
          </a:p>
          <a:p>
            <a:pPr lvl="1"/>
            <a:r>
              <a:rPr lang="en-US" sz="2400" dirty="0" smtClean="0"/>
              <a:t>Half-word (16-bit)</a:t>
            </a:r>
          </a:p>
          <a:p>
            <a:pPr lvl="1"/>
            <a:r>
              <a:rPr lang="en-US" sz="2400" dirty="0" smtClean="0"/>
              <a:t>Word</a:t>
            </a:r>
          </a:p>
          <a:p>
            <a:pPr lvl="1"/>
            <a:r>
              <a:rPr lang="en-US" sz="2400" dirty="0" smtClean="0"/>
              <a:t>Long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642100" y="6038850"/>
            <a:ext cx="2133600" cy="206375"/>
          </a:xfrm>
          <a:prstGeom prst="rect">
            <a:avLst/>
          </a:prstGeom>
        </p:spPr>
        <p:txBody>
          <a:bodyPr/>
          <a:lstStyle/>
          <a:p>
            <a:fld id="{F2394529-A9B3-4A54-83EC-E61379E8334E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636110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6038"/>
            <a:ext cx="8229600" cy="853122"/>
          </a:xfrm>
        </p:spPr>
        <p:txBody>
          <a:bodyPr>
            <a:normAutofit/>
          </a:bodyPr>
          <a:lstStyle/>
          <a:p>
            <a:r>
              <a:rPr lang="en-US" sz="4000" dirty="0" smtClean="0"/>
              <a:t>NEON Registers </a:t>
            </a:r>
            <a:endParaRPr lang="en-US" sz="4000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65327" y="797442"/>
            <a:ext cx="8953311" cy="547062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 smtClean="0"/>
              <a:t>NEON registers load and store data into 64-bit registers from memory with on-the-fly interleave, as shown in this diagram.</a:t>
            </a:r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endParaRPr lang="en-US" sz="2800" dirty="0" smtClean="0"/>
          </a:p>
          <a:p>
            <a:pPr marL="0" indent="0">
              <a:buNone/>
            </a:pPr>
            <a:r>
              <a:rPr lang="en-US" sz="2400" dirty="0" smtClean="0"/>
              <a:t>Source: ARM Compiler Toolchain Assembler Reference; DUI0489C</a:t>
            </a:r>
          </a:p>
          <a:p>
            <a:pPr indent="0">
              <a:buNone/>
            </a:pPr>
            <a:endParaRPr lang="en-US" sz="2400" dirty="0" smtClean="0"/>
          </a:p>
          <a:p>
            <a:pPr indent="0">
              <a:buNone/>
            </a:pPr>
            <a:endParaRPr lang="en-US" sz="2400" dirty="0" smtClean="0"/>
          </a:p>
          <a:p>
            <a:pPr indent="0">
              <a:buNone/>
            </a:pPr>
            <a:endParaRPr lang="en-US" sz="2400" dirty="0" smtClean="0"/>
          </a:p>
          <a:p>
            <a:pPr indent="0">
              <a:buNone/>
            </a:pPr>
            <a:endParaRPr lang="en-US" sz="2400" dirty="0" smtClean="0"/>
          </a:p>
          <a:p>
            <a:pPr indent="0">
              <a:buNone/>
            </a:pPr>
            <a:endParaRPr lang="en-US" sz="2400" dirty="0" smtClean="0"/>
          </a:p>
          <a:p>
            <a:pPr indent="0">
              <a:buNone/>
            </a:pPr>
            <a:endParaRPr lang="en-US" sz="2400" dirty="0" smtClean="0"/>
          </a:p>
          <a:p>
            <a:pPr indent="0">
              <a:buNone/>
            </a:pPr>
            <a:endParaRPr lang="en-US" sz="2400" dirty="0" smtClean="0"/>
          </a:p>
          <a:p>
            <a:pPr indent="0">
              <a:buNone/>
            </a:pPr>
            <a:endParaRPr lang="en-US" sz="2400" dirty="0" smtClean="0"/>
          </a:p>
          <a:p>
            <a:pPr indent="0">
              <a:buNone/>
            </a:pPr>
            <a:endParaRPr lang="en-US" sz="2400" dirty="0" smtClean="0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 cstate="print"/>
          <a:srcRect t="17944"/>
          <a:stretch>
            <a:fillRect/>
          </a:stretch>
        </p:blipFill>
        <p:spPr bwMode="auto">
          <a:xfrm>
            <a:off x="212411" y="1648345"/>
            <a:ext cx="8412775" cy="4220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6642100" y="6038850"/>
            <a:ext cx="2133600" cy="206375"/>
          </a:xfrm>
          <a:prstGeom prst="rect">
            <a:avLst/>
          </a:prstGeom>
        </p:spPr>
        <p:txBody>
          <a:bodyPr/>
          <a:lstStyle/>
          <a:p>
            <a:fld id="{F2394529-A9B3-4A54-83EC-E61379E8334E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223395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020762"/>
          </a:xfrm>
        </p:spPr>
        <p:txBody>
          <a:bodyPr>
            <a:normAutofit/>
          </a:bodyPr>
          <a:lstStyle/>
          <a:p>
            <a:r>
              <a:rPr lang="en-US" sz="4000" dirty="0" smtClean="0"/>
              <a:t>Vector Floating Point (VFP)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3962399"/>
          </a:xfrm>
        </p:spPr>
        <p:txBody>
          <a:bodyPr>
            <a:normAutofit fontScale="92500"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3000" kern="1200" dirty="0" smtClean="0"/>
              <a:t>Fully integrated into the main pipeline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000" kern="1200" dirty="0" smtClean="0"/>
              <a:t>32 DP registers for FP operations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000" kern="1200" dirty="0" smtClean="0"/>
              <a:t>Native (hardware) support for all IEEE-defined floating-point operations and rounding modes; Single- and double-precision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000" kern="1200" dirty="0" smtClean="0"/>
              <a:t>Supports fused MAC operation (e.g., rounding after the addition or after the multiplication)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000" kern="1200" dirty="0" smtClean="0"/>
              <a:t>Supports half-precision (IEEE754-2008);</a:t>
            </a:r>
            <a:br>
              <a:rPr lang="en-US" sz="3000" kern="1200" dirty="0" smtClean="0"/>
            </a:br>
            <a:r>
              <a:rPr lang="en-US" sz="3000" kern="1200" dirty="0" smtClean="0"/>
              <a:t>1-bit sign, 5-bit exponent, 10-bit mantissa</a:t>
            </a:r>
          </a:p>
          <a:p>
            <a:endParaRPr lang="en-US" sz="2800" dirty="0" smtClean="0"/>
          </a:p>
          <a:p>
            <a:endParaRPr lang="en-US" sz="2800" dirty="0" smtClean="0"/>
          </a:p>
          <a:p>
            <a:endParaRPr lang="en-US" sz="28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642100" y="6038850"/>
            <a:ext cx="2133600" cy="206375"/>
          </a:xfrm>
          <a:prstGeom prst="rect">
            <a:avLst/>
          </a:prstGeom>
        </p:spPr>
        <p:txBody>
          <a:bodyPr/>
          <a:lstStyle/>
          <a:p>
            <a:fld id="{F2394529-A9B3-4A54-83EC-E61379E8334E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102640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Rectangle 2"/>
          <p:cNvSpPr>
            <a:spLocks noGrp="1" noChangeArrowheads="1"/>
          </p:cNvSpPr>
          <p:nvPr>
            <p:ph type="title"/>
          </p:nvPr>
        </p:nvSpPr>
        <p:spPr>
          <a:xfrm>
            <a:off x="280308" y="0"/>
            <a:ext cx="8534400" cy="762000"/>
          </a:xfrm>
        </p:spPr>
        <p:txBody>
          <a:bodyPr/>
          <a:lstStyle/>
          <a:p>
            <a:pPr eaLnBrk="1" hangingPunct="1"/>
            <a:r>
              <a:rPr lang="en-US" sz="3200" dirty="0" smtClean="0"/>
              <a:t>Programmable Real-Time Unit (PRU) Subsystem</a:t>
            </a:r>
          </a:p>
        </p:txBody>
      </p:sp>
      <p:sp>
        <p:nvSpPr>
          <p:cNvPr id="12292" name="Rectangle 3"/>
          <p:cNvSpPr>
            <a:spLocks noGrp="1" noChangeArrowheads="1"/>
          </p:cNvSpPr>
          <p:nvPr>
            <p:ph idx="1"/>
          </p:nvPr>
        </p:nvSpPr>
        <p:spPr>
          <a:xfrm>
            <a:off x="76200" y="1048468"/>
            <a:ext cx="3496119" cy="5047532"/>
          </a:xfrm>
        </p:spPr>
        <p:txBody>
          <a:bodyPr>
            <a:normAutofit lnSpcReduction="10000"/>
          </a:bodyPr>
          <a:lstStyle/>
          <a:p>
            <a:pPr>
              <a:lnSpc>
                <a:spcPct val="110000"/>
              </a:lnSpc>
            </a:pPr>
            <a:r>
              <a:rPr lang="en-US" sz="1800" dirty="0"/>
              <a:t>P</a:t>
            </a:r>
            <a:r>
              <a:rPr lang="en-US" sz="1800" dirty="0" smtClean="0"/>
              <a:t>rogrammable Real-Time Unit (PRU) is a low-latency microcontroller subsystem</a:t>
            </a:r>
          </a:p>
          <a:p>
            <a:pPr eaLnBrk="1" hangingPunct="1">
              <a:lnSpc>
                <a:spcPct val="110000"/>
              </a:lnSpc>
            </a:pPr>
            <a:r>
              <a:rPr lang="en-US" sz="1800" dirty="0" smtClean="0"/>
              <a:t>Two independent PRU execution units:</a:t>
            </a:r>
          </a:p>
          <a:p>
            <a:pPr lvl="1" eaLnBrk="1" hangingPunct="1">
              <a:lnSpc>
                <a:spcPct val="110000"/>
              </a:lnSpc>
            </a:pPr>
            <a:r>
              <a:rPr lang="en-US" sz="1600" dirty="0" smtClean="0"/>
              <a:t>32-Bit RISC architecture</a:t>
            </a:r>
          </a:p>
          <a:p>
            <a:pPr lvl="1" eaLnBrk="1" hangingPunct="1">
              <a:lnSpc>
                <a:spcPct val="110000"/>
              </a:lnSpc>
            </a:pPr>
            <a:r>
              <a:rPr lang="en-US" sz="1600" dirty="0" smtClean="0"/>
              <a:t>200MHz; 5ns per instruction </a:t>
            </a:r>
          </a:p>
          <a:p>
            <a:pPr lvl="1">
              <a:lnSpc>
                <a:spcPct val="110000"/>
              </a:lnSpc>
            </a:pPr>
            <a:r>
              <a:rPr lang="en-US" sz="1600" dirty="0" smtClean="0"/>
              <a:t>Single-cycle execution; </a:t>
            </a:r>
            <a:r>
              <a:rPr lang="en-US" sz="1600" dirty="0"/>
              <a:t>No </a:t>
            </a:r>
            <a:r>
              <a:rPr lang="en-US" sz="1600" dirty="0" smtClean="0"/>
              <a:t>pipeline</a:t>
            </a:r>
            <a:endParaRPr lang="en-US" sz="1600" dirty="0"/>
          </a:p>
          <a:p>
            <a:pPr lvl="1" eaLnBrk="1" hangingPunct="1">
              <a:lnSpc>
                <a:spcPct val="110000"/>
              </a:lnSpc>
            </a:pPr>
            <a:r>
              <a:rPr lang="en-US" sz="1600" dirty="0" smtClean="0"/>
              <a:t>Dedicated instruction and data </a:t>
            </a:r>
            <a:br>
              <a:rPr lang="en-US" sz="1600" dirty="0" smtClean="0"/>
            </a:br>
            <a:r>
              <a:rPr lang="en-US" sz="1600" dirty="0" smtClean="0"/>
              <a:t>RAM per core</a:t>
            </a:r>
          </a:p>
          <a:p>
            <a:pPr lvl="1" eaLnBrk="1" hangingPunct="1">
              <a:lnSpc>
                <a:spcPct val="110000"/>
              </a:lnSpc>
            </a:pPr>
            <a:r>
              <a:rPr lang="en-US" sz="1600" dirty="0" smtClean="0"/>
              <a:t>Shared RAM</a:t>
            </a:r>
          </a:p>
          <a:p>
            <a:pPr eaLnBrk="1" hangingPunct="1">
              <a:lnSpc>
                <a:spcPct val="110000"/>
              </a:lnSpc>
            </a:pPr>
            <a:r>
              <a:rPr lang="en-US" sz="1800" dirty="0" smtClean="0"/>
              <a:t>Interrupt Controller (INTC) for </a:t>
            </a:r>
            <a:br>
              <a:rPr lang="en-US" sz="1800" dirty="0" smtClean="0"/>
            </a:br>
            <a:r>
              <a:rPr lang="en-US" sz="1800" dirty="0" smtClean="0"/>
              <a:t>system event handling</a:t>
            </a:r>
          </a:p>
          <a:p>
            <a:pPr eaLnBrk="1" hangingPunct="1">
              <a:lnSpc>
                <a:spcPct val="110000"/>
              </a:lnSpc>
            </a:pPr>
            <a:r>
              <a:rPr lang="en-US" sz="1800" dirty="0" smtClean="0"/>
              <a:t>Fast I/O interface provides up to 30 inputs and 32 outputs</a:t>
            </a:r>
            <a:br>
              <a:rPr lang="en-US" sz="1800" dirty="0" smtClean="0"/>
            </a:br>
            <a:r>
              <a:rPr lang="en-US" sz="1800" dirty="0" smtClean="0"/>
              <a:t>on external pins per PRU unit.</a:t>
            </a:r>
          </a:p>
        </p:txBody>
      </p:sp>
      <p:sp>
        <p:nvSpPr>
          <p:cNvPr id="12319" name="Text Box 30"/>
          <p:cNvSpPr txBox="1">
            <a:spLocks noChangeArrowheads="1"/>
          </p:cNvSpPr>
          <p:nvPr/>
        </p:nvSpPr>
        <p:spPr bwMode="auto">
          <a:xfrm>
            <a:off x="3136549" y="2221173"/>
            <a:ext cx="1382712" cy="152400"/>
          </a:xfrm>
          <a:prstGeom prst="rect">
            <a:avLst/>
          </a:prstGeom>
          <a:noFill/>
          <a:ln w="57150" algn="ctr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r" eaLnBrk="0" fontAlgn="auto" hangingPunct="0">
              <a:spcAft>
                <a:spcPts val="0"/>
              </a:spcAft>
            </a:pPr>
            <a:r>
              <a:rPr lang="en-US" sz="1000" b="1" dirty="0" smtClean="0">
                <a:solidFill>
                  <a:srgbClr val="000000"/>
                </a:solidFill>
                <a:latin typeface="Calibri"/>
                <a:cs typeface="+mn-cs"/>
              </a:rPr>
              <a:t>32 </a:t>
            </a:r>
            <a:r>
              <a:rPr lang="en-US" sz="1000" b="1" dirty="0">
                <a:solidFill>
                  <a:srgbClr val="000000"/>
                </a:solidFill>
                <a:latin typeface="Calibri"/>
                <a:cs typeface="+mn-cs"/>
              </a:rPr>
              <a:t>GPO</a:t>
            </a:r>
          </a:p>
        </p:txBody>
      </p:sp>
      <p:sp>
        <p:nvSpPr>
          <p:cNvPr id="12320" name="Text Box 31"/>
          <p:cNvSpPr txBox="1">
            <a:spLocks noChangeArrowheads="1"/>
          </p:cNvSpPr>
          <p:nvPr/>
        </p:nvSpPr>
        <p:spPr bwMode="auto">
          <a:xfrm>
            <a:off x="3136549" y="2510098"/>
            <a:ext cx="1382712" cy="152400"/>
          </a:xfrm>
          <a:prstGeom prst="rect">
            <a:avLst/>
          </a:prstGeom>
          <a:noFill/>
          <a:ln w="57150" algn="ctr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r" eaLnBrk="0" fontAlgn="auto" hangingPunct="0">
              <a:spcAft>
                <a:spcPts val="0"/>
              </a:spcAft>
            </a:pPr>
            <a:r>
              <a:rPr lang="en-US" sz="1000" b="1" dirty="0" smtClean="0">
                <a:solidFill>
                  <a:srgbClr val="000000"/>
                </a:solidFill>
                <a:latin typeface="Calibri"/>
                <a:cs typeface="+mn-cs"/>
              </a:rPr>
              <a:t>30 </a:t>
            </a:r>
            <a:r>
              <a:rPr lang="en-US" sz="1000" b="1" dirty="0">
                <a:solidFill>
                  <a:srgbClr val="000000"/>
                </a:solidFill>
                <a:latin typeface="Calibri"/>
                <a:cs typeface="+mn-cs"/>
              </a:rPr>
              <a:t>GPI</a:t>
            </a:r>
          </a:p>
        </p:txBody>
      </p:sp>
      <p:sp>
        <p:nvSpPr>
          <p:cNvPr id="12327" name="Text Box 38"/>
          <p:cNvSpPr txBox="1">
            <a:spLocks noChangeArrowheads="1"/>
          </p:cNvSpPr>
          <p:nvPr/>
        </p:nvSpPr>
        <p:spPr bwMode="auto">
          <a:xfrm>
            <a:off x="3138138" y="3471393"/>
            <a:ext cx="1382712" cy="152400"/>
          </a:xfrm>
          <a:prstGeom prst="rect">
            <a:avLst/>
          </a:prstGeom>
          <a:noFill/>
          <a:ln w="57150" algn="ctr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r" eaLnBrk="0" fontAlgn="auto" hangingPunct="0">
              <a:spcAft>
                <a:spcPts val="0"/>
              </a:spcAft>
            </a:pPr>
            <a:r>
              <a:rPr lang="en-US" sz="1000" b="1" dirty="0" smtClean="0">
                <a:solidFill>
                  <a:srgbClr val="000000"/>
                </a:solidFill>
                <a:latin typeface="Calibri"/>
                <a:cs typeface="+mn-cs"/>
              </a:rPr>
              <a:t>32 </a:t>
            </a:r>
            <a:r>
              <a:rPr lang="en-US" sz="1000" b="1" dirty="0">
                <a:solidFill>
                  <a:srgbClr val="000000"/>
                </a:solidFill>
                <a:latin typeface="Calibri"/>
                <a:cs typeface="+mn-cs"/>
              </a:rPr>
              <a:t>GPO</a:t>
            </a:r>
          </a:p>
        </p:txBody>
      </p:sp>
      <p:sp>
        <p:nvSpPr>
          <p:cNvPr id="12328" name="Text Box 39"/>
          <p:cNvSpPr txBox="1">
            <a:spLocks noChangeArrowheads="1"/>
          </p:cNvSpPr>
          <p:nvPr/>
        </p:nvSpPr>
        <p:spPr bwMode="auto">
          <a:xfrm>
            <a:off x="3138138" y="3760318"/>
            <a:ext cx="1382712" cy="152400"/>
          </a:xfrm>
          <a:prstGeom prst="rect">
            <a:avLst/>
          </a:prstGeom>
          <a:noFill/>
          <a:ln w="57150" algn="ctr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r" eaLnBrk="0" fontAlgn="auto" hangingPunct="0">
              <a:spcAft>
                <a:spcPts val="0"/>
              </a:spcAft>
            </a:pPr>
            <a:r>
              <a:rPr lang="en-US" sz="1000" b="1" dirty="0" smtClean="0">
                <a:solidFill>
                  <a:srgbClr val="000000"/>
                </a:solidFill>
                <a:latin typeface="Calibri"/>
                <a:cs typeface="+mn-cs"/>
              </a:rPr>
              <a:t>30 </a:t>
            </a:r>
            <a:r>
              <a:rPr lang="en-US" sz="1000" b="1" dirty="0">
                <a:solidFill>
                  <a:srgbClr val="000000"/>
                </a:solidFill>
                <a:latin typeface="Calibri"/>
                <a:cs typeface="+mn-cs"/>
              </a:rPr>
              <a:t>GPI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3484213" y="1163105"/>
            <a:ext cx="5523262" cy="5026838"/>
            <a:chOff x="3484213" y="1163105"/>
            <a:chExt cx="5523262" cy="5026838"/>
          </a:xfrm>
        </p:grpSpPr>
        <p:sp>
          <p:nvSpPr>
            <p:cNvPr id="12306" name="Line 17"/>
            <p:cNvSpPr>
              <a:spLocks noChangeShapeType="1"/>
            </p:cNvSpPr>
            <p:nvPr/>
          </p:nvSpPr>
          <p:spPr bwMode="auto">
            <a:xfrm>
              <a:off x="7337425" y="2149895"/>
              <a:ext cx="346075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</p:spPr>
          <p:txBody>
            <a:bodyPr lIns="0" tIns="0" rIns="0" bIns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dirty="0">
                <a:solidFill>
                  <a:srgbClr val="000000"/>
                </a:solidFill>
                <a:latin typeface="Calibri"/>
                <a:cs typeface="+mn-cs"/>
              </a:endParaRPr>
            </a:p>
          </p:txBody>
        </p:sp>
        <p:sp>
          <p:nvSpPr>
            <p:cNvPr id="12307" name="Line 18"/>
            <p:cNvSpPr>
              <a:spLocks noChangeShapeType="1"/>
            </p:cNvSpPr>
            <p:nvPr/>
          </p:nvSpPr>
          <p:spPr bwMode="auto">
            <a:xfrm>
              <a:off x="7331328" y="2759495"/>
              <a:ext cx="346075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</p:spPr>
          <p:txBody>
            <a:bodyPr lIns="0" tIns="0" rIns="0" bIns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dirty="0">
                <a:solidFill>
                  <a:srgbClr val="000000"/>
                </a:solidFill>
                <a:latin typeface="Calibri"/>
                <a:cs typeface="+mn-cs"/>
              </a:endParaRPr>
            </a:p>
          </p:txBody>
        </p:sp>
        <p:sp>
          <p:nvSpPr>
            <p:cNvPr id="12308" name="Line 19"/>
            <p:cNvSpPr>
              <a:spLocks noChangeShapeType="1"/>
            </p:cNvSpPr>
            <p:nvPr/>
          </p:nvSpPr>
          <p:spPr bwMode="auto">
            <a:xfrm>
              <a:off x="6359525" y="2438027"/>
              <a:ext cx="346075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</p:spPr>
          <p:txBody>
            <a:bodyPr lIns="0" tIns="0" rIns="0" bIns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dirty="0">
                <a:solidFill>
                  <a:srgbClr val="000000"/>
                </a:solidFill>
                <a:latin typeface="Calibri"/>
                <a:cs typeface="+mn-cs"/>
              </a:endParaRPr>
            </a:p>
          </p:txBody>
        </p:sp>
        <p:sp>
          <p:nvSpPr>
            <p:cNvPr id="12309" name="Line 20"/>
            <p:cNvSpPr>
              <a:spLocks noChangeShapeType="1"/>
            </p:cNvSpPr>
            <p:nvPr/>
          </p:nvSpPr>
          <p:spPr bwMode="auto">
            <a:xfrm>
              <a:off x="6357938" y="3839393"/>
              <a:ext cx="346075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</p:spPr>
          <p:txBody>
            <a:bodyPr lIns="0" tIns="0" rIns="0" bIns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dirty="0">
                <a:solidFill>
                  <a:srgbClr val="000000"/>
                </a:solidFill>
                <a:latin typeface="Calibri"/>
                <a:cs typeface="+mn-cs"/>
              </a:endParaRPr>
            </a:p>
          </p:txBody>
        </p:sp>
        <p:sp>
          <p:nvSpPr>
            <p:cNvPr id="12310" name="Line 21"/>
            <p:cNvSpPr>
              <a:spLocks noChangeShapeType="1"/>
            </p:cNvSpPr>
            <p:nvPr/>
          </p:nvSpPr>
          <p:spPr bwMode="auto">
            <a:xfrm>
              <a:off x="6335839" y="5697164"/>
              <a:ext cx="346075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</p:spPr>
          <p:txBody>
            <a:bodyPr lIns="0" tIns="0" rIns="0" bIns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dirty="0">
                <a:solidFill>
                  <a:srgbClr val="000000"/>
                </a:solidFill>
                <a:latin typeface="Calibri"/>
                <a:cs typeface="+mn-cs"/>
              </a:endParaRPr>
            </a:p>
          </p:txBody>
        </p:sp>
        <p:sp>
          <p:nvSpPr>
            <p:cNvPr id="12311" name="Line 22"/>
            <p:cNvSpPr>
              <a:spLocks noChangeShapeType="1"/>
            </p:cNvSpPr>
            <p:nvPr/>
          </p:nvSpPr>
          <p:spPr bwMode="auto">
            <a:xfrm>
              <a:off x="7337425" y="3906464"/>
              <a:ext cx="167005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0" tIns="0" rIns="0" bIns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dirty="0">
                <a:solidFill>
                  <a:srgbClr val="000000"/>
                </a:solidFill>
                <a:latin typeface="Calibri"/>
                <a:cs typeface="+mn-cs"/>
              </a:endParaRPr>
            </a:p>
          </p:txBody>
        </p:sp>
        <p:sp>
          <p:nvSpPr>
            <p:cNvPr id="12312" name="Text Box 23"/>
            <p:cNvSpPr txBox="1">
              <a:spLocks noChangeArrowheads="1"/>
            </p:cNvSpPr>
            <p:nvPr/>
          </p:nvSpPr>
          <p:spPr bwMode="auto">
            <a:xfrm>
              <a:off x="7493000" y="3968431"/>
              <a:ext cx="1346200" cy="307777"/>
            </a:xfrm>
            <a:prstGeom prst="rect">
              <a:avLst/>
            </a:prstGeom>
            <a:noFill/>
            <a:ln w="57150" algn="ctr">
              <a:noFill/>
              <a:miter lim="800000"/>
              <a:headEnd/>
              <a:tailEnd/>
            </a:ln>
          </p:spPr>
          <p:txBody>
            <a:bodyPr wrap="square" lIns="0" tIns="0" rIns="0" bIns="0">
              <a:spAutoFit/>
            </a:bodyPr>
            <a:lstStyle/>
            <a:p>
              <a:pPr eaLnBrk="0" fontAlgn="auto" hangingPunct="0">
                <a:spcBef>
                  <a:spcPct val="50000"/>
                </a:spcBef>
                <a:spcAft>
                  <a:spcPts val="0"/>
                </a:spcAft>
              </a:pPr>
              <a:r>
                <a:rPr lang="en-US" sz="1000" b="1" dirty="0">
                  <a:solidFill>
                    <a:srgbClr val="000000"/>
                  </a:solidFill>
                  <a:latin typeface="Calibri"/>
                  <a:cs typeface="+mn-cs"/>
                </a:rPr>
                <a:t>Master I/F </a:t>
              </a:r>
              <a:br>
                <a:rPr lang="en-US" sz="1000" b="1" dirty="0">
                  <a:solidFill>
                    <a:srgbClr val="000000"/>
                  </a:solidFill>
                  <a:latin typeface="Calibri"/>
                  <a:cs typeface="+mn-cs"/>
                </a:rPr>
              </a:br>
              <a:r>
                <a:rPr lang="en-US" sz="1000" b="1" dirty="0">
                  <a:solidFill>
                    <a:srgbClr val="000000"/>
                  </a:solidFill>
                  <a:latin typeface="Calibri"/>
                  <a:cs typeface="+mn-cs"/>
                </a:rPr>
                <a:t>(to </a:t>
              </a:r>
              <a:r>
                <a:rPr lang="en-US" sz="1000" b="1" dirty="0" smtClean="0">
                  <a:solidFill>
                    <a:srgbClr val="000000"/>
                  </a:solidFill>
                  <a:latin typeface="Calibri"/>
                  <a:cs typeface="+mn-cs"/>
                </a:rPr>
                <a:t>SoC interconnect)</a:t>
              </a:r>
              <a:endParaRPr lang="en-US" sz="1000" b="1" dirty="0">
                <a:solidFill>
                  <a:srgbClr val="000000"/>
                </a:solidFill>
                <a:latin typeface="Calibri"/>
                <a:cs typeface="+mn-cs"/>
              </a:endParaRPr>
            </a:p>
          </p:txBody>
        </p:sp>
        <p:sp>
          <p:nvSpPr>
            <p:cNvPr id="12313" name="Line 24"/>
            <p:cNvSpPr>
              <a:spLocks noChangeShapeType="1"/>
            </p:cNvSpPr>
            <p:nvPr/>
          </p:nvSpPr>
          <p:spPr bwMode="auto">
            <a:xfrm flipV="1">
              <a:off x="7337425" y="4438276"/>
              <a:ext cx="1670050" cy="158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triangle" w="med" len="med"/>
              <a:tailEnd/>
            </a:ln>
          </p:spPr>
          <p:txBody>
            <a:bodyPr lIns="0" tIns="0" rIns="0" bIns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dirty="0">
                <a:solidFill>
                  <a:srgbClr val="000000"/>
                </a:solidFill>
                <a:latin typeface="Calibri"/>
                <a:cs typeface="+mn-cs"/>
              </a:endParaRPr>
            </a:p>
          </p:txBody>
        </p:sp>
        <p:sp>
          <p:nvSpPr>
            <p:cNvPr id="12314" name="Text Box 25"/>
            <p:cNvSpPr txBox="1">
              <a:spLocks noChangeArrowheads="1"/>
            </p:cNvSpPr>
            <p:nvPr/>
          </p:nvSpPr>
          <p:spPr bwMode="auto">
            <a:xfrm>
              <a:off x="7504364" y="4516064"/>
              <a:ext cx="1503111" cy="307777"/>
            </a:xfrm>
            <a:prstGeom prst="rect">
              <a:avLst/>
            </a:prstGeom>
            <a:noFill/>
            <a:ln w="57150" algn="ctr">
              <a:noFill/>
              <a:miter lim="800000"/>
              <a:headEnd/>
              <a:tailEnd/>
            </a:ln>
          </p:spPr>
          <p:txBody>
            <a:bodyPr wrap="square" lIns="0" tIns="0" rIns="0" bIns="0">
              <a:spAutoFit/>
            </a:bodyPr>
            <a:lstStyle/>
            <a:p>
              <a:pPr eaLnBrk="0" fontAlgn="auto" hangingPunct="0">
                <a:spcBef>
                  <a:spcPct val="50000"/>
                </a:spcBef>
                <a:spcAft>
                  <a:spcPts val="0"/>
                </a:spcAft>
              </a:pPr>
              <a:r>
                <a:rPr lang="en-US" sz="1000" b="1" dirty="0">
                  <a:solidFill>
                    <a:srgbClr val="000000"/>
                  </a:solidFill>
                  <a:latin typeface="Calibri"/>
                  <a:cs typeface="+mn-cs"/>
                </a:rPr>
                <a:t>Slave I/F</a:t>
              </a:r>
              <a:br>
                <a:rPr lang="en-US" sz="1000" b="1" dirty="0">
                  <a:solidFill>
                    <a:srgbClr val="000000"/>
                  </a:solidFill>
                  <a:latin typeface="Calibri"/>
                  <a:cs typeface="+mn-cs"/>
                </a:rPr>
              </a:br>
              <a:r>
                <a:rPr lang="en-US" sz="1000" b="1" dirty="0">
                  <a:solidFill>
                    <a:srgbClr val="000000"/>
                  </a:solidFill>
                  <a:latin typeface="Calibri"/>
                  <a:cs typeface="+mn-cs"/>
                </a:rPr>
                <a:t>(from SoC interconnect</a:t>
              </a:r>
              <a:r>
                <a:rPr lang="en-US" sz="1000" b="1" dirty="0" smtClean="0">
                  <a:solidFill>
                    <a:srgbClr val="000000"/>
                  </a:solidFill>
                  <a:latin typeface="Calibri"/>
                  <a:cs typeface="+mn-cs"/>
                </a:rPr>
                <a:t>)</a:t>
              </a:r>
              <a:endParaRPr lang="en-US" sz="1000" b="1" dirty="0">
                <a:solidFill>
                  <a:srgbClr val="000000"/>
                </a:solidFill>
                <a:latin typeface="Calibri"/>
                <a:cs typeface="+mn-cs"/>
              </a:endParaRPr>
            </a:p>
          </p:txBody>
        </p:sp>
        <p:sp>
          <p:nvSpPr>
            <p:cNvPr id="12317" name="Text Box 28"/>
            <p:cNvSpPr txBox="1">
              <a:spLocks noChangeArrowheads="1"/>
            </p:cNvSpPr>
            <p:nvPr/>
          </p:nvSpPr>
          <p:spPr bwMode="auto">
            <a:xfrm>
              <a:off x="4191000" y="1163105"/>
              <a:ext cx="4586287" cy="246221"/>
            </a:xfrm>
            <a:prstGeom prst="rect">
              <a:avLst/>
            </a:prstGeom>
            <a:noFill/>
            <a:ln w="57150" algn="ctr">
              <a:noFill/>
              <a:miter lim="800000"/>
              <a:headEnd/>
              <a:tailEnd/>
            </a:ln>
          </p:spPr>
          <p:txBody>
            <a:bodyPr wrap="square" lIns="0" tIns="0" rIns="0" bIns="0">
              <a:spAutoFit/>
            </a:bodyPr>
            <a:lstStyle/>
            <a:p>
              <a:pPr algn="ctr" eaLnBrk="0" fontAlgn="auto" hangingPunct="0">
                <a:spcBef>
                  <a:spcPct val="50000"/>
                </a:spcBef>
                <a:spcAft>
                  <a:spcPts val="0"/>
                </a:spcAft>
              </a:pPr>
              <a:r>
                <a:rPr lang="en-US" sz="1600" b="1" dirty="0" smtClean="0">
                  <a:solidFill>
                    <a:srgbClr val="000000"/>
                  </a:solidFill>
                  <a:latin typeface="Calibri"/>
                  <a:cs typeface="+mn-cs"/>
                </a:rPr>
                <a:t>AM335x PRU Subsystem Block </a:t>
              </a:r>
              <a:r>
                <a:rPr lang="en-US" sz="1600" b="1" dirty="0">
                  <a:solidFill>
                    <a:srgbClr val="000000"/>
                  </a:solidFill>
                  <a:latin typeface="Calibri"/>
                  <a:cs typeface="+mn-cs"/>
                </a:rPr>
                <a:t>Diagram</a:t>
              </a:r>
            </a:p>
          </p:txBody>
        </p:sp>
        <p:sp>
          <p:nvSpPr>
            <p:cNvPr id="12321" name="AutoShape 32"/>
            <p:cNvSpPr>
              <a:spLocks noChangeArrowheads="1"/>
            </p:cNvSpPr>
            <p:nvPr/>
          </p:nvSpPr>
          <p:spPr bwMode="auto">
            <a:xfrm>
              <a:off x="4553508" y="5382203"/>
              <a:ext cx="749300" cy="231775"/>
            </a:xfrm>
            <a:prstGeom prst="leftArrow">
              <a:avLst>
                <a:gd name="adj1" fmla="val 50000"/>
                <a:gd name="adj2" fmla="val 80822"/>
              </a:avLst>
            </a:prstGeom>
            <a:ln>
              <a:headEnd/>
              <a:tailEnd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0" tIns="0" rIns="0" bIns="0" anchor="ctr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2322" name="AutoShape 33"/>
            <p:cNvSpPr>
              <a:spLocks noChangeArrowheads="1"/>
            </p:cNvSpPr>
            <p:nvPr/>
          </p:nvSpPr>
          <p:spPr bwMode="auto">
            <a:xfrm rot="10800000">
              <a:off x="4573812" y="5785428"/>
              <a:ext cx="749300" cy="231775"/>
            </a:xfrm>
            <a:prstGeom prst="leftArrow">
              <a:avLst>
                <a:gd name="adj1" fmla="val 50000"/>
                <a:gd name="adj2" fmla="val 80822"/>
              </a:avLst>
            </a:prstGeom>
            <a:ln>
              <a:headEnd/>
              <a:tailEnd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0" tIns="0" rIns="0" bIns="0" anchor="ctr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2323" name="Text Box 34"/>
            <p:cNvSpPr txBox="1">
              <a:spLocks noChangeArrowheads="1"/>
            </p:cNvSpPr>
            <p:nvPr/>
          </p:nvSpPr>
          <p:spPr bwMode="auto">
            <a:xfrm>
              <a:off x="3598513" y="5325053"/>
              <a:ext cx="922337" cy="307777"/>
            </a:xfrm>
            <a:prstGeom prst="rect">
              <a:avLst/>
            </a:prstGeom>
            <a:noFill/>
            <a:ln w="57150" algn="ctr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 algn="ctr" eaLnBrk="0" fontAlgn="auto" hangingPunct="0">
                <a:spcAft>
                  <a:spcPts val="0"/>
                </a:spcAft>
              </a:pPr>
              <a:r>
                <a:rPr lang="en-US" sz="1000" b="1" dirty="0">
                  <a:solidFill>
                    <a:srgbClr val="000000"/>
                  </a:solidFill>
                  <a:latin typeface="Calibri"/>
                  <a:cs typeface="+mn-cs"/>
                </a:rPr>
                <a:t>E</a:t>
              </a:r>
              <a:r>
                <a:rPr lang="en-US" sz="1000" b="1" dirty="0" smtClean="0">
                  <a:solidFill>
                    <a:srgbClr val="000000"/>
                  </a:solidFill>
                  <a:latin typeface="Calibri"/>
                  <a:cs typeface="+mn-cs"/>
                </a:rPr>
                <a:t>vents </a:t>
              </a:r>
              <a:r>
                <a:rPr lang="en-US" sz="1000" b="1" dirty="0">
                  <a:solidFill>
                    <a:srgbClr val="000000"/>
                  </a:solidFill>
                  <a:latin typeface="Calibri"/>
                  <a:cs typeface="+mn-cs"/>
                </a:rPr>
                <a:t>to </a:t>
              </a:r>
              <a:r>
                <a:rPr lang="en-US" sz="1000" b="1" dirty="0" smtClean="0">
                  <a:solidFill>
                    <a:srgbClr val="000000"/>
                  </a:solidFill>
                  <a:latin typeface="Calibri"/>
                  <a:cs typeface="+mn-cs"/>
                </a:rPr>
                <a:t/>
              </a:r>
              <a:br>
                <a:rPr lang="en-US" sz="1000" b="1" dirty="0" smtClean="0">
                  <a:solidFill>
                    <a:srgbClr val="000000"/>
                  </a:solidFill>
                  <a:latin typeface="Calibri"/>
                  <a:cs typeface="+mn-cs"/>
                </a:rPr>
              </a:br>
              <a:r>
                <a:rPr lang="en-US" sz="1000" b="1" dirty="0" smtClean="0">
                  <a:solidFill>
                    <a:srgbClr val="000000"/>
                  </a:solidFill>
                  <a:latin typeface="Calibri"/>
                  <a:cs typeface="+mn-cs"/>
                </a:rPr>
                <a:t>ARM </a:t>
              </a:r>
              <a:r>
                <a:rPr lang="en-US" sz="1000" b="1" dirty="0">
                  <a:solidFill>
                    <a:srgbClr val="000000"/>
                  </a:solidFill>
                  <a:latin typeface="Calibri"/>
                  <a:cs typeface="+mn-cs"/>
                </a:rPr>
                <a:t>INTC</a:t>
              </a:r>
            </a:p>
          </p:txBody>
        </p:sp>
        <p:sp>
          <p:nvSpPr>
            <p:cNvPr id="12324" name="Text Box 35"/>
            <p:cNvSpPr txBox="1">
              <a:spLocks noChangeArrowheads="1"/>
            </p:cNvSpPr>
            <p:nvPr/>
          </p:nvSpPr>
          <p:spPr bwMode="auto">
            <a:xfrm>
              <a:off x="3484213" y="5728278"/>
              <a:ext cx="1095375" cy="461665"/>
            </a:xfrm>
            <a:prstGeom prst="rect">
              <a:avLst/>
            </a:prstGeom>
            <a:noFill/>
            <a:ln w="57150" algn="ctr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 algn="ctr" eaLnBrk="0" fontAlgn="auto" hangingPunct="0">
                <a:spcAft>
                  <a:spcPts val="0"/>
                </a:spcAft>
              </a:pPr>
              <a:r>
                <a:rPr lang="en-US" sz="1000" b="1" dirty="0">
                  <a:solidFill>
                    <a:srgbClr val="000000"/>
                  </a:solidFill>
                  <a:latin typeface="Calibri"/>
                  <a:cs typeface="+mn-cs"/>
                </a:rPr>
                <a:t>Events from </a:t>
              </a:r>
              <a:r>
                <a:rPr lang="en-US" sz="1000" b="1" dirty="0" smtClean="0">
                  <a:solidFill>
                    <a:srgbClr val="000000"/>
                  </a:solidFill>
                  <a:latin typeface="Calibri"/>
                  <a:cs typeface="+mn-cs"/>
                </a:rPr>
                <a:t>Peripherals </a:t>
              </a:r>
              <a:br>
                <a:rPr lang="en-US" sz="1000" b="1" dirty="0" smtClean="0">
                  <a:solidFill>
                    <a:srgbClr val="000000"/>
                  </a:solidFill>
                  <a:latin typeface="Calibri"/>
                  <a:cs typeface="+mn-cs"/>
                </a:rPr>
              </a:br>
              <a:r>
                <a:rPr lang="en-US" sz="1000" b="1" dirty="0" smtClean="0">
                  <a:solidFill>
                    <a:srgbClr val="000000"/>
                  </a:solidFill>
                  <a:latin typeface="Calibri"/>
                  <a:cs typeface="+mn-cs"/>
                </a:rPr>
                <a:t>+ </a:t>
              </a:r>
              <a:r>
                <a:rPr lang="en-US" sz="1000" b="1" dirty="0">
                  <a:solidFill>
                    <a:srgbClr val="000000"/>
                  </a:solidFill>
                  <a:latin typeface="Calibri"/>
                  <a:cs typeface="+mn-cs"/>
                </a:rPr>
                <a:t>PRUs</a:t>
              </a:r>
            </a:p>
          </p:txBody>
        </p:sp>
        <p:sp>
          <p:nvSpPr>
            <p:cNvPr id="12325" name="AutoShape 36"/>
            <p:cNvSpPr>
              <a:spLocks noChangeArrowheads="1"/>
            </p:cNvSpPr>
            <p:nvPr/>
          </p:nvSpPr>
          <p:spPr bwMode="auto">
            <a:xfrm>
              <a:off x="4553507" y="2200536"/>
              <a:ext cx="749300" cy="231775"/>
            </a:xfrm>
            <a:prstGeom prst="leftArrow">
              <a:avLst>
                <a:gd name="adj1" fmla="val 50000"/>
                <a:gd name="adj2" fmla="val 80822"/>
              </a:avLst>
            </a:prstGeom>
            <a:ln>
              <a:headEnd/>
              <a:tailEnd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0" tIns="0" rIns="0" bIns="0" anchor="ctr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2326" name="AutoShape 37"/>
            <p:cNvSpPr>
              <a:spLocks noChangeArrowheads="1"/>
            </p:cNvSpPr>
            <p:nvPr/>
          </p:nvSpPr>
          <p:spPr bwMode="auto">
            <a:xfrm rot="10800000">
              <a:off x="4561671" y="2487873"/>
              <a:ext cx="749300" cy="231775"/>
            </a:xfrm>
            <a:prstGeom prst="leftArrow">
              <a:avLst>
                <a:gd name="adj1" fmla="val 50000"/>
                <a:gd name="adj2" fmla="val 80822"/>
              </a:avLst>
            </a:prstGeom>
            <a:ln>
              <a:headEnd/>
              <a:tailEnd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0" tIns="0" rIns="0" bIns="0" anchor="ctr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2329" name="AutoShape 40"/>
            <p:cNvSpPr>
              <a:spLocks noChangeArrowheads="1"/>
            </p:cNvSpPr>
            <p:nvPr/>
          </p:nvSpPr>
          <p:spPr bwMode="auto">
            <a:xfrm>
              <a:off x="4555096" y="3450755"/>
              <a:ext cx="749300" cy="231775"/>
            </a:xfrm>
            <a:prstGeom prst="leftArrow">
              <a:avLst>
                <a:gd name="adj1" fmla="val 50000"/>
                <a:gd name="adj2" fmla="val 80822"/>
              </a:avLst>
            </a:prstGeom>
            <a:ln>
              <a:headEnd/>
              <a:tailEnd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0" tIns="0" rIns="0" bIns="0" anchor="ctr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2330" name="AutoShape 41"/>
            <p:cNvSpPr>
              <a:spLocks noChangeArrowheads="1"/>
            </p:cNvSpPr>
            <p:nvPr/>
          </p:nvSpPr>
          <p:spPr bwMode="auto">
            <a:xfrm rot="10800000">
              <a:off x="4563260" y="3738093"/>
              <a:ext cx="749300" cy="231775"/>
            </a:xfrm>
            <a:prstGeom prst="leftArrow">
              <a:avLst>
                <a:gd name="adj1" fmla="val 50000"/>
                <a:gd name="adj2" fmla="val 80822"/>
              </a:avLst>
            </a:prstGeom>
            <a:ln>
              <a:headEnd/>
              <a:tailEnd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0" tIns="0" rIns="0" bIns="0" anchor="ctr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3" name="Rectangle 2"/>
            <p:cNvSpPr/>
            <p:nvPr/>
          </p:nvSpPr>
          <p:spPr>
            <a:xfrm>
              <a:off x="5311109" y="2960949"/>
              <a:ext cx="1032225" cy="266700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E8A835"/>
              </a:solidFill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1" dirty="0" smtClean="0">
                  <a:solidFill>
                    <a:srgbClr val="000000"/>
                  </a:solidFill>
                </a:rPr>
                <a:t>Scratch Pad</a:t>
              </a:r>
              <a:endParaRPr lang="en-US" sz="1000" b="1" dirty="0">
                <a:solidFill>
                  <a:srgbClr val="000000"/>
                </a:solidFill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5311109" y="5430464"/>
              <a:ext cx="1008539" cy="53340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1" dirty="0" smtClean="0">
                  <a:solidFill>
                    <a:srgbClr val="FFFFFF"/>
                  </a:solidFill>
                </a:rPr>
                <a:t>Interrupt Controller (INTC)</a:t>
              </a:r>
              <a:endParaRPr lang="en-US" sz="1000" b="1" dirty="0">
                <a:solidFill>
                  <a:srgbClr val="FFFFFF"/>
                </a:solidFill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5311109" y="3414655"/>
              <a:ext cx="1030637" cy="611981"/>
            </a:xfrm>
            <a:prstGeom prst="rect">
              <a:avLst/>
            </a:prstGeom>
            <a:solidFill>
              <a:srgbClr val="006687"/>
            </a:solidFill>
            <a:ln>
              <a:noFill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1" dirty="0" smtClean="0">
                  <a:solidFill>
                    <a:srgbClr val="FFFFFF"/>
                  </a:solidFill>
                </a:rPr>
                <a:t>PRU1 </a:t>
              </a:r>
              <a:br>
                <a:rPr lang="en-US" sz="1000" b="1" dirty="0" smtClean="0">
                  <a:solidFill>
                    <a:srgbClr val="FFFFFF"/>
                  </a:solidFill>
                </a:rPr>
              </a:br>
              <a:r>
                <a:rPr lang="en-US" sz="1000" b="1" dirty="0" smtClean="0">
                  <a:solidFill>
                    <a:srgbClr val="FFFFFF"/>
                  </a:solidFill>
                </a:rPr>
                <a:t>Core</a:t>
              </a: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000" dirty="0" smtClean="0">
                  <a:solidFill>
                    <a:srgbClr val="FFFFFF"/>
                  </a:solidFill>
                </a:rPr>
                <a:t>(8KB IRAM)</a:t>
              </a:r>
              <a:endParaRPr lang="en-US" sz="1000" dirty="0">
                <a:solidFill>
                  <a:srgbClr val="FFFFFF"/>
                </a:solidFill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5311109" y="2153706"/>
              <a:ext cx="1024731" cy="611982"/>
            </a:xfrm>
            <a:prstGeom prst="rect">
              <a:avLst/>
            </a:prstGeom>
            <a:solidFill>
              <a:srgbClr val="006687"/>
            </a:solidFill>
            <a:ln>
              <a:noFill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1" dirty="0" smtClean="0">
                  <a:solidFill>
                    <a:srgbClr val="FFFFFF"/>
                  </a:solidFill>
                </a:rPr>
                <a:t>PRU0</a:t>
              </a:r>
              <a:br>
                <a:rPr lang="en-US" sz="1000" b="1" dirty="0" smtClean="0">
                  <a:solidFill>
                    <a:srgbClr val="FFFFFF"/>
                  </a:solidFill>
                </a:rPr>
              </a:br>
              <a:r>
                <a:rPr lang="en-US" sz="1000" b="1" dirty="0" smtClean="0">
                  <a:solidFill>
                    <a:srgbClr val="FFFFFF"/>
                  </a:solidFill>
                </a:rPr>
                <a:t> Core</a:t>
              </a: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000" dirty="0" smtClean="0">
                  <a:solidFill>
                    <a:srgbClr val="FFFFFF"/>
                  </a:solidFill>
                </a:rPr>
                <a:t>(8KB IRAM)</a:t>
              </a:r>
              <a:endParaRPr lang="en-US" sz="1000" dirty="0">
                <a:solidFill>
                  <a:srgbClr val="FFFFFF"/>
                </a:solidFill>
              </a:endParaRP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7677402" y="1925264"/>
              <a:ext cx="933197" cy="449262"/>
            </a:xfrm>
            <a:prstGeom prst="rect">
              <a:avLst/>
            </a:prstGeom>
            <a:solidFill>
              <a:srgbClr val="117788"/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1" dirty="0" smtClean="0">
                  <a:solidFill>
                    <a:srgbClr val="FFFFFF"/>
                  </a:solidFill>
                </a:rPr>
                <a:t>DRAM0</a:t>
              </a: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1" dirty="0" smtClean="0">
                  <a:solidFill>
                    <a:srgbClr val="FFFFFF"/>
                  </a:solidFill>
                </a:rPr>
                <a:t>(8K Bytes)</a:t>
              </a:r>
              <a:endParaRPr lang="en-US" sz="1000" b="1" dirty="0">
                <a:solidFill>
                  <a:srgbClr val="FFFFFF"/>
                </a:solidFill>
              </a:endParaRP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7677402" y="2534864"/>
              <a:ext cx="933197" cy="449262"/>
            </a:xfrm>
            <a:prstGeom prst="rect">
              <a:avLst/>
            </a:prstGeom>
            <a:solidFill>
              <a:srgbClr val="117788"/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1" dirty="0" smtClean="0">
                  <a:solidFill>
                    <a:srgbClr val="FFFFFF"/>
                  </a:solidFill>
                </a:rPr>
                <a:t>DRAM1</a:t>
              </a: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1" dirty="0" smtClean="0">
                  <a:solidFill>
                    <a:srgbClr val="FFFFFF"/>
                  </a:solidFill>
                </a:rPr>
                <a:t>(8K Bytes)</a:t>
              </a:r>
              <a:endParaRPr lang="en-US" sz="1000" b="1" dirty="0">
                <a:solidFill>
                  <a:srgbClr val="FFFFFF"/>
                </a:solidFill>
              </a:endParaRPr>
            </a:p>
          </p:txBody>
        </p:sp>
        <p:sp>
          <p:nvSpPr>
            <p:cNvPr id="52" name="Line 18"/>
            <p:cNvSpPr>
              <a:spLocks noChangeShapeType="1"/>
            </p:cNvSpPr>
            <p:nvPr/>
          </p:nvSpPr>
          <p:spPr bwMode="auto">
            <a:xfrm>
              <a:off x="7331327" y="3369095"/>
              <a:ext cx="346075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</p:spPr>
          <p:txBody>
            <a:bodyPr lIns="0" tIns="0" rIns="0" bIns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dirty="0">
                <a:solidFill>
                  <a:srgbClr val="000000"/>
                </a:solidFill>
                <a:latin typeface="Calibri"/>
                <a:cs typeface="+mn-cs"/>
              </a:endParaRPr>
            </a:p>
          </p:txBody>
        </p:sp>
        <p:sp>
          <p:nvSpPr>
            <p:cNvPr id="53" name="Rectangle 52"/>
            <p:cNvSpPr/>
            <p:nvPr/>
          </p:nvSpPr>
          <p:spPr>
            <a:xfrm>
              <a:off x="7677402" y="3144464"/>
              <a:ext cx="933198" cy="449262"/>
            </a:xfrm>
            <a:prstGeom prst="rect">
              <a:avLst/>
            </a:prstGeom>
            <a:solidFill>
              <a:srgbClr val="117788"/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1" dirty="0" smtClean="0">
                  <a:solidFill>
                    <a:srgbClr val="FFFFFF"/>
                  </a:solidFill>
                </a:rPr>
                <a:t>Shared</a:t>
              </a: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1" dirty="0" smtClean="0">
                  <a:solidFill>
                    <a:srgbClr val="FFFFFF"/>
                  </a:solidFill>
                </a:rPr>
                <a:t>(12K Bytes)</a:t>
              </a:r>
              <a:endParaRPr lang="en-US" sz="1000" b="1" dirty="0">
                <a:solidFill>
                  <a:srgbClr val="FFFFFF"/>
                </a:solidFill>
              </a:endParaRPr>
            </a:p>
          </p:txBody>
        </p:sp>
        <p:sp>
          <p:nvSpPr>
            <p:cNvPr id="54" name="Line 19"/>
            <p:cNvSpPr>
              <a:spLocks noChangeShapeType="1"/>
            </p:cNvSpPr>
            <p:nvPr/>
          </p:nvSpPr>
          <p:spPr bwMode="auto">
            <a:xfrm flipV="1">
              <a:off x="5843412" y="2765687"/>
              <a:ext cx="0" cy="18700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</p:spPr>
          <p:txBody>
            <a:bodyPr wrap="square" lIns="0" tIns="0" rIns="0" bIns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dirty="0">
                <a:solidFill>
                  <a:srgbClr val="000000"/>
                </a:solidFill>
                <a:latin typeface="Calibri"/>
                <a:cs typeface="+mn-cs"/>
              </a:endParaRPr>
            </a:p>
          </p:txBody>
        </p:sp>
        <p:sp>
          <p:nvSpPr>
            <p:cNvPr id="55" name="Line 19"/>
            <p:cNvSpPr>
              <a:spLocks noChangeShapeType="1"/>
            </p:cNvSpPr>
            <p:nvPr/>
          </p:nvSpPr>
          <p:spPr bwMode="auto">
            <a:xfrm flipV="1">
              <a:off x="5852045" y="3227649"/>
              <a:ext cx="0" cy="18700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</p:spPr>
          <p:txBody>
            <a:bodyPr wrap="square" lIns="0" tIns="0" rIns="0" bIns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dirty="0">
                <a:solidFill>
                  <a:srgbClr val="000000"/>
                </a:solidFill>
                <a:latin typeface="Calibri"/>
                <a:cs typeface="+mn-cs"/>
              </a:endParaRPr>
            </a:p>
          </p:txBody>
        </p:sp>
        <p:sp>
          <p:nvSpPr>
            <p:cNvPr id="56" name="Rectangle 55"/>
            <p:cNvSpPr/>
            <p:nvPr/>
          </p:nvSpPr>
          <p:spPr>
            <a:xfrm>
              <a:off x="5311109" y="4210120"/>
              <a:ext cx="1024730" cy="381000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E8A835"/>
              </a:solidFill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200" b="1" dirty="0" smtClean="0">
                  <a:solidFill>
                    <a:srgbClr val="000000"/>
                  </a:solidFill>
                </a:rPr>
                <a:t>MII1 RX/TX</a:t>
              </a:r>
              <a:endParaRPr lang="en-US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57" name="Line 19"/>
            <p:cNvSpPr>
              <a:spLocks noChangeShapeType="1"/>
            </p:cNvSpPr>
            <p:nvPr/>
          </p:nvSpPr>
          <p:spPr bwMode="auto">
            <a:xfrm flipV="1">
              <a:off x="5863235" y="4016321"/>
              <a:ext cx="0" cy="18700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</p:spPr>
          <p:txBody>
            <a:bodyPr wrap="square" lIns="0" tIns="0" rIns="0" bIns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dirty="0">
                <a:solidFill>
                  <a:srgbClr val="000000"/>
                </a:solidFill>
                <a:latin typeface="Calibri"/>
                <a:cs typeface="+mn-cs"/>
              </a:endParaRP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5311109" y="1585700"/>
              <a:ext cx="1023270" cy="381000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E8A835"/>
              </a:solidFill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200" b="1" dirty="0" smtClean="0">
                  <a:solidFill>
                    <a:srgbClr val="000000"/>
                  </a:solidFill>
                </a:rPr>
                <a:t>MII0 RX/TX</a:t>
              </a:r>
              <a:endParaRPr lang="en-US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59" name="Line 19"/>
            <p:cNvSpPr>
              <a:spLocks noChangeShapeType="1"/>
            </p:cNvSpPr>
            <p:nvPr/>
          </p:nvSpPr>
          <p:spPr bwMode="auto">
            <a:xfrm flipV="1">
              <a:off x="5839665" y="1966700"/>
              <a:ext cx="0" cy="18700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</p:spPr>
          <p:txBody>
            <a:bodyPr wrap="square" lIns="0" tIns="0" rIns="0" bIns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dirty="0">
                <a:solidFill>
                  <a:srgbClr val="000000"/>
                </a:solidFill>
                <a:latin typeface="Calibri"/>
                <a:cs typeface="+mn-cs"/>
              </a:endParaRPr>
            </a:p>
          </p:txBody>
        </p:sp>
        <p:sp>
          <p:nvSpPr>
            <p:cNvPr id="60" name="Rectangle 59"/>
            <p:cNvSpPr/>
            <p:nvPr/>
          </p:nvSpPr>
          <p:spPr>
            <a:xfrm rot="16200000">
              <a:off x="4804967" y="3484748"/>
              <a:ext cx="4431504" cy="633411"/>
            </a:xfrm>
            <a:prstGeom prst="rect">
              <a:avLst/>
            </a:prstGeom>
            <a:ln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400" b="1" dirty="0" smtClean="0">
                  <a:solidFill>
                    <a:srgbClr val="000000"/>
                  </a:solidFill>
                </a:rPr>
                <a:t>32-bit Interconnect bus</a:t>
              </a:r>
              <a:endParaRPr lang="en-US" sz="1400" b="1" dirty="0">
                <a:solidFill>
                  <a:srgbClr val="000000"/>
                </a:solidFill>
              </a:endParaRPr>
            </a:p>
          </p:txBody>
        </p:sp>
        <p:sp>
          <p:nvSpPr>
            <p:cNvPr id="61" name="Rectangle 60"/>
            <p:cNvSpPr/>
            <p:nvPr/>
          </p:nvSpPr>
          <p:spPr>
            <a:xfrm>
              <a:off x="7677402" y="4897064"/>
              <a:ext cx="1024730" cy="304800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E8A835"/>
              </a:solidFill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200" b="1" dirty="0">
                  <a:solidFill>
                    <a:srgbClr val="000000"/>
                  </a:solidFill>
                </a:rPr>
                <a:t>IEP (Timer)</a:t>
              </a:r>
            </a:p>
          </p:txBody>
        </p:sp>
        <p:sp>
          <p:nvSpPr>
            <p:cNvPr id="62" name="Rectangle 61"/>
            <p:cNvSpPr/>
            <p:nvPr/>
          </p:nvSpPr>
          <p:spPr>
            <a:xfrm>
              <a:off x="7677402" y="5278064"/>
              <a:ext cx="1024730" cy="304800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E8A835"/>
              </a:solidFill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200" b="1" dirty="0">
                  <a:solidFill>
                    <a:srgbClr val="000000"/>
                  </a:solidFill>
                </a:rPr>
                <a:t>eCAP</a:t>
              </a:r>
            </a:p>
          </p:txBody>
        </p:sp>
        <p:sp>
          <p:nvSpPr>
            <p:cNvPr id="63" name="Rectangle 62"/>
            <p:cNvSpPr/>
            <p:nvPr/>
          </p:nvSpPr>
          <p:spPr>
            <a:xfrm>
              <a:off x="7677402" y="5659064"/>
              <a:ext cx="1024730" cy="304800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E8A835"/>
              </a:solidFill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200" b="1" dirty="0" smtClean="0">
                  <a:solidFill>
                    <a:srgbClr val="000000"/>
                  </a:solidFill>
                </a:rPr>
                <a:t>MPY/MAC</a:t>
              </a:r>
              <a:endParaRPr lang="en-US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64" name="Rectangle 63"/>
            <p:cNvSpPr/>
            <p:nvPr/>
          </p:nvSpPr>
          <p:spPr>
            <a:xfrm>
              <a:off x="5311109" y="5049464"/>
              <a:ext cx="1024730" cy="304800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E8A835"/>
              </a:solidFill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200" b="1" dirty="0" smtClean="0">
                  <a:solidFill>
                    <a:srgbClr val="000000"/>
                  </a:solidFill>
                </a:rPr>
                <a:t>UART</a:t>
              </a:r>
              <a:endParaRPr lang="en-US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65" name="Line 20"/>
            <p:cNvSpPr>
              <a:spLocks noChangeShapeType="1"/>
            </p:cNvSpPr>
            <p:nvPr/>
          </p:nvSpPr>
          <p:spPr bwMode="auto">
            <a:xfrm>
              <a:off x="6337300" y="4400605"/>
              <a:ext cx="346075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</p:spPr>
          <p:txBody>
            <a:bodyPr lIns="0" tIns="0" rIns="0" bIns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dirty="0">
                <a:solidFill>
                  <a:srgbClr val="000000"/>
                </a:solidFill>
                <a:latin typeface="Calibri"/>
                <a:cs typeface="+mn-cs"/>
              </a:endParaRPr>
            </a:p>
          </p:txBody>
        </p:sp>
        <p:sp>
          <p:nvSpPr>
            <p:cNvPr id="66" name="Line 20"/>
            <p:cNvSpPr>
              <a:spLocks noChangeShapeType="1"/>
            </p:cNvSpPr>
            <p:nvPr/>
          </p:nvSpPr>
          <p:spPr bwMode="auto">
            <a:xfrm>
              <a:off x="7333375" y="5039304"/>
              <a:ext cx="346075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</p:spPr>
          <p:txBody>
            <a:bodyPr lIns="0" tIns="0" rIns="0" bIns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dirty="0">
                <a:solidFill>
                  <a:srgbClr val="000000"/>
                </a:solidFill>
                <a:latin typeface="Calibri"/>
                <a:cs typeface="+mn-cs"/>
              </a:endParaRPr>
            </a:p>
          </p:txBody>
        </p:sp>
        <p:sp>
          <p:nvSpPr>
            <p:cNvPr id="67" name="Line 20"/>
            <p:cNvSpPr>
              <a:spLocks noChangeShapeType="1"/>
            </p:cNvSpPr>
            <p:nvPr/>
          </p:nvSpPr>
          <p:spPr bwMode="auto">
            <a:xfrm>
              <a:off x="7339662" y="5420304"/>
              <a:ext cx="346075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</p:spPr>
          <p:txBody>
            <a:bodyPr lIns="0" tIns="0" rIns="0" bIns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dirty="0">
                <a:solidFill>
                  <a:srgbClr val="000000"/>
                </a:solidFill>
                <a:latin typeface="Calibri"/>
                <a:cs typeface="+mn-cs"/>
              </a:endParaRPr>
            </a:p>
          </p:txBody>
        </p:sp>
        <p:sp>
          <p:nvSpPr>
            <p:cNvPr id="68" name="Line 20"/>
            <p:cNvSpPr>
              <a:spLocks noChangeShapeType="1"/>
            </p:cNvSpPr>
            <p:nvPr/>
          </p:nvSpPr>
          <p:spPr bwMode="auto">
            <a:xfrm>
              <a:off x="7341249" y="5804352"/>
              <a:ext cx="346075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</p:spPr>
          <p:txBody>
            <a:bodyPr lIns="0" tIns="0" rIns="0" bIns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dirty="0">
                <a:solidFill>
                  <a:srgbClr val="000000"/>
                </a:solidFill>
                <a:latin typeface="Calibri"/>
                <a:cs typeface="+mn-cs"/>
              </a:endParaRPr>
            </a:p>
          </p:txBody>
        </p:sp>
        <p:sp>
          <p:nvSpPr>
            <p:cNvPr id="69" name="Line 20"/>
            <p:cNvSpPr>
              <a:spLocks noChangeShapeType="1"/>
            </p:cNvSpPr>
            <p:nvPr/>
          </p:nvSpPr>
          <p:spPr bwMode="auto">
            <a:xfrm>
              <a:off x="6335838" y="5196784"/>
              <a:ext cx="346075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</p:spPr>
          <p:txBody>
            <a:bodyPr lIns="0" tIns="0" rIns="0" bIns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dirty="0">
                <a:solidFill>
                  <a:srgbClr val="000000"/>
                </a:solidFill>
                <a:latin typeface="Calibri"/>
                <a:cs typeface="+mn-cs"/>
              </a:endParaRPr>
            </a:p>
          </p:txBody>
        </p:sp>
        <p:sp>
          <p:nvSpPr>
            <p:cNvPr id="71" name="Line 20"/>
            <p:cNvSpPr>
              <a:spLocks noChangeShapeType="1"/>
            </p:cNvSpPr>
            <p:nvPr/>
          </p:nvSpPr>
          <p:spPr bwMode="auto">
            <a:xfrm>
              <a:off x="6352032" y="1776200"/>
              <a:ext cx="346075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</p:spPr>
          <p:txBody>
            <a:bodyPr lIns="0" tIns="0" rIns="0" bIns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dirty="0">
                <a:solidFill>
                  <a:srgbClr val="000000"/>
                </a:solidFill>
                <a:latin typeface="Calibri"/>
                <a:cs typeface="+mn-cs"/>
              </a:endParaRPr>
            </a:p>
          </p:txBody>
        </p:sp>
        <p:sp>
          <p:nvSpPr>
            <p:cNvPr id="72" name="AutoShape 36"/>
            <p:cNvSpPr>
              <a:spLocks noChangeArrowheads="1"/>
            </p:cNvSpPr>
            <p:nvPr/>
          </p:nvSpPr>
          <p:spPr bwMode="auto">
            <a:xfrm>
              <a:off x="4794266" y="1660312"/>
              <a:ext cx="512477" cy="115888"/>
            </a:xfrm>
            <a:prstGeom prst="leftArrow">
              <a:avLst>
                <a:gd name="adj1" fmla="val 50000"/>
                <a:gd name="adj2" fmla="val 80822"/>
              </a:avLst>
            </a:prstGeom>
            <a:ln>
              <a:headEnd/>
              <a:tailEnd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anchor="ctr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73" name="AutoShape 37"/>
            <p:cNvSpPr>
              <a:spLocks noChangeArrowheads="1"/>
            </p:cNvSpPr>
            <p:nvPr/>
          </p:nvSpPr>
          <p:spPr bwMode="auto">
            <a:xfrm rot="10800000">
              <a:off x="4803131" y="1817077"/>
              <a:ext cx="512477" cy="115888"/>
            </a:xfrm>
            <a:prstGeom prst="leftArrow">
              <a:avLst>
                <a:gd name="adj1" fmla="val 50000"/>
                <a:gd name="adj2" fmla="val 80822"/>
              </a:avLst>
            </a:prstGeom>
            <a:ln>
              <a:headEnd/>
              <a:tailEnd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anchor="ctr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78" name="AutoShape 36"/>
            <p:cNvSpPr>
              <a:spLocks noChangeArrowheads="1"/>
            </p:cNvSpPr>
            <p:nvPr/>
          </p:nvSpPr>
          <p:spPr bwMode="auto">
            <a:xfrm>
              <a:off x="4789218" y="4284732"/>
              <a:ext cx="512477" cy="115888"/>
            </a:xfrm>
            <a:prstGeom prst="leftArrow">
              <a:avLst>
                <a:gd name="adj1" fmla="val 50000"/>
                <a:gd name="adj2" fmla="val 80822"/>
              </a:avLst>
            </a:prstGeom>
            <a:ln>
              <a:headEnd/>
              <a:tailEnd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anchor="ctr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79" name="AutoShape 37"/>
            <p:cNvSpPr>
              <a:spLocks noChangeArrowheads="1"/>
            </p:cNvSpPr>
            <p:nvPr/>
          </p:nvSpPr>
          <p:spPr bwMode="auto">
            <a:xfrm rot="10800000">
              <a:off x="4803131" y="4400620"/>
              <a:ext cx="512477" cy="115888"/>
            </a:xfrm>
            <a:prstGeom prst="leftArrow">
              <a:avLst>
                <a:gd name="adj1" fmla="val 50000"/>
                <a:gd name="adj2" fmla="val 80822"/>
              </a:avLst>
            </a:prstGeom>
            <a:ln>
              <a:headEnd/>
              <a:tailEnd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anchor="ctr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80" name="Text Box 34"/>
            <p:cNvSpPr txBox="1">
              <a:spLocks noChangeArrowheads="1"/>
            </p:cNvSpPr>
            <p:nvPr/>
          </p:nvSpPr>
          <p:spPr bwMode="auto">
            <a:xfrm>
              <a:off x="3954463" y="1617487"/>
              <a:ext cx="922337" cy="307777"/>
            </a:xfrm>
            <a:prstGeom prst="rect">
              <a:avLst/>
            </a:prstGeom>
            <a:noFill/>
            <a:ln w="57150" algn="ctr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 algn="ctr" eaLnBrk="0" fontAlgn="auto" hangingPunct="0">
                <a:spcAft>
                  <a:spcPts val="0"/>
                </a:spcAft>
              </a:pPr>
              <a:r>
                <a:rPr lang="en-US" sz="1000" b="1" dirty="0" smtClean="0">
                  <a:solidFill>
                    <a:srgbClr val="000000"/>
                  </a:solidFill>
                  <a:latin typeface="Calibri"/>
                  <a:cs typeface="+mn-cs"/>
                </a:rPr>
                <a:t>Industrial Ethernet</a:t>
              </a:r>
              <a:endParaRPr lang="en-US" sz="1000" b="1" dirty="0">
                <a:solidFill>
                  <a:srgbClr val="000000"/>
                </a:solidFill>
                <a:latin typeface="Calibri"/>
                <a:cs typeface="+mn-cs"/>
              </a:endParaRPr>
            </a:p>
          </p:txBody>
        </p:sp>
        <p:sp>
          <p:nvSpPr>
            <p:cNvPr id="81" name="Text Box 34"/>
            <p:cNvSpPr txBox="1">
              <a:spLocks noChangeArrowheads="1"/>
            </p:cNvSpPr>
            <p:nvPr/>
          </p:nvSpPr>
          <p:spPr bwMode="auto">
            <a:xfrm>
              <a:off x="3892485" y="4246716"/>
              <a:ext cx="922337" cy="307777"/>
            </a:xfrm>
            <a:prstGeom prst="rect">
              <a:avLst/>
            </a:prstGeom>
            <a:noFill/>
            <a:ln w="57150" algn="ctr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 algn="ctr" eaLnBrk="0" fontAlgn="auto" hangingPunct="0">
                <a:spcAft>
                  <a:spcPts val="0"/>
                </a:spcAft>
              </a:pPr>
              <a:r>
                <a:rPr lang="en-US" sz="1000" b="1" dirty="0" smtClean="0">
                  <a:solidFill>
                    <a:srgbClr val="000000"/>
                  </a:solidFill>
                  <a:latin typeface="Calibri"/>
                  <a:cs typeface="+mn-cs"/>
                </a:rPr>
                <a:t>Industrial Ethernet</a:t>
              </a:r>
              <a:endParaRPr lang="en-US" sz="1000" b="1" dirty="0">
                <a:solidFill>
                  <a:srgbClr val="000000"/>
                </a:solidFill>
                <a:latin typeface="Calibri"/>
                <a:cs typeface="+mn-cs"/>
              </a:endParaRP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5311109" y="4668464"/>
              <a:ext cx="1024730" cy="304800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E8A835"/>
              </a:solidFill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200" b="1" dirty="0" smtClean="0">
                  <a:solidFill>
                    <a:srgbClr val="000000"/>
                  </a:solidFill>
                </a:rPr>
                <a:t>MDIO</a:t>
              </a:r>
              <a:endParaRPr lang="en-US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83" name="Line 20"/>
            <p:cNvSpPr>
              <a:spLocks noChangeShapeType="1"/>
            </p:cNvSpPr>
            <p:nvPr/>
          </p:nvSpPr>
          <p:spPr bwMode="auto">
            <a:xfrm>
              <a:off x="6358729" y="4815784"/>
              <a:ext cx="346075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</p:spPr>
          <p:txBody>
            <a:bodyPr lIns="0" tIns="0" rIns="0" bIns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dirty="0">
                <a:solidFill>
                  <a:srgbClr val="000000"/>
                </a:solidFill>
                <a:latin typeface="Calibri"/>
                <a:cs typeface="+mn-cs"/>
              </a:endParaRPr>
            </a:p>
          </p:txBody>
        </p:sp>
      </p:grpSp>
      <p:sp>
        <p:nvSpPr>
          <p:cNvPr id="70" name="Rectangle 69"/>
          <p:cNvSpPr/>
          <p:nvPr/>
        </p:nvSpPr>
        <p:spPr>
          <a:xfrm>
            <a:off x="1524000" y="609600"/>
            <a:ext cx="6172200" cy="3970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srgbClr val="000000"/>
                </a:solidFill>
                <a:latin typeface="Calibri"/>
                <a:cs typeface="+mn-cs"/>
              </a:rPr>
              <a:t>User Guide: </a:t>
            </a:r>
            <a:r>
              <a:rPr lang="en-US" dirty="0" smtClean="0">
                <a:solidFill>
                  <a:srgbClr val="000000"/>
                </a:solidFill>
                <a:latin typeface="Calibri"/>
                <a:cs typeface="+mn-cs"/>
                <a:hlinkClick r:id="rId3"/>
              </a:rPr>
              <a:t>http://processors.wiki.ti.com/index.php/PRU-ICSS</a:t>
            </a:r>
            <a:r>
              <a:rPr lang="en-US" dirty="0" smtClean="0">
                <a:solidFill>
                  <a:srgbClr val="000000"/>
                </a:solidFill>
                <a:latin typeface="Calibri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="" xmlns:p14="http://schemas.microsoft.com/office/powerpoint/2010/main" val="3519016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1775" y="89710"/>
            <a:ext cx="8458200" cy="814388"/>
          </a:xfrm>
        </p:spPr>
        <p:txBody>
          <a:bodyPr/>
          <a:lstStyle/>
          <a:p>
            <a:pPr algn="ctr"/>
            <a:r>
              <a:rPr lang="en-US" dirty="0" smtClean="0"/>
              <a:t>Display Subsystem (DSS)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87079" y="855910"/>
            <a:ext cx="8495414" cy="609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Getting input </a:t>
            </a:r>
            <a:r>
              <a:rPr lang="en-US" sz="1800" dirty="0"/>
              <a:t>data from frame </a:t>
            </a:r>
            <a:r>
              <a:rPr lang="en-US" sz="1800" dirty="0" smtClean="0"/>
              <a:t>buffer, sending output image or video to </a:t>
            </a:r>
            <a:r>
              <a:rPr lang="en-US" sz="1800" dirty="0"/>
              <a:t>external </a:t>
            </a:r>
            <a:r>
              <a:rPr lang="en-US" sz="1800" dirty="0" smtClean="0"/>
              <a:t>display.</a:t>
            </a:r>
            <a:endParaRPr lang="en-US" sz="1800" dirty="0"/>
          </a:p>
        </p:txBody>
      </p:sp>
      <p:sp>
        <p:nvSpPr>
          <p:cNvPr id="4" name="TextBox 3"/>
          <p:cNvSpPr txBox="1"/>
          <p:nvPr/>
        </p:nvSpPr>
        <p:spPr>
          <a:xfrm>
            <a:off x="3886200" y="25146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r="1171"/>
          <a:stretch>
            <a:fillRect/>
          </a:stretch>
        </p:blipFill>
        <p:spPr bwMode="auto">
          <a:xfrm>
            <a:off x="978190" y="1296394"/>
            <a:ext cx="7187610" cy="4984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1150269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Agenda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err="1" smtClean="0"/>
              <a:t>Sitara</a:t>
            </a:r>
            <a:r>
              <a:rPr lang="en-US" sz="2400" dirty="0" smtClean="0"/>
              <a:t> </a:t>
            </a:r>
            <a:r>
              <a:rPr lang="en-US" sz="2400" dirty="0" smtClean="0"/>
              <a:t>Architecture</a:t>
            </a:r>
            <a:endParaRPr lang="en-US" sz="2400" dirty="0" smtClean="0"/>
          </a:p>
          <a:p>
            <a:pPr lvl="1"/>
            <a:r>
              <a:rPr lang="en-US" sz="2400" dirty="0" smtClean="0"/>
              <a:t>Processors</a:t>
            </a:r>
          </a:p>
          <a:p>
            <a:pPr lvl="1"/>
            <a:r>
              <a:rPr lang="en-US" sz="2400" dirty="0" smtClean="0"/>
              <a:t>Peripherals</a:t>
            </a:r>
          </a:p>
          <a:p>
            <a:pPr lvl="1"/>
            <a:r>
              <a:rPr lang="en-US" sz="2400" dirty="0" smtClean="0"/>
              <a:t>Buses and Memory</a:t>
            </a:r>
            <a:endParaRPr lang="en-US" sz="2400" dirty="0"/>
          </a:p>
          <a:p>
            <a:r>
              <a:rPr lang="en-US" sz="2400" dirty="0" smtClean="0"/>
              <a:t>Tool and </a:t>
            </a:r>
            <a:r>
              <a:rPr lang="en-US" sz="2400" dirty="0" smtClean="0"/>
              <a:t>Software</a:t>
            </a:r>
            <a:endParaRPr lang="en-US" sz="2400" dirty="0" smtClean="0"/>
          </a:p>
          <a:p>
            <a:pPr lvl="1"/>
            <a:r>
              <a:rPr lang="en-US" sz="2400" dirty="0" smtClean="0"/>
              <a:t>Development Tools</a:t>
            </a:r>
          </a:p>
          <a:p>
            <a:pPr lvl="1"/>
            <a:r>
              <a:rPr lang="en-US" sz="2400" dirty="0" smtClean="0"/>
              <a:t>Linux SDK</a:t>
            </a:r>
          </a:p>
          <a:p>
            <a:pPr lvl="1"/>
            <a:r>
              <a:rPr lang="en-US" sz="2400" dirty="0" smtClean="0"/>
              <a:t>Development Platforms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6642100" y="6038850"/>
            <a:ext cx="2133600" cy="206375"/>
          </a:xfrm>
          <a:noFill/>
        </p:spPr>
        <p:txBody>
          <a:bodyPr/>
          <a:lstStyle/>
          <a:p>
            <a:fld id="{824F433E-C10F-4552-9AE4-5D3BF20D1F80}" type="slidenum">
              <a:rPr lang="en-US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12714348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1775" y="25912"/>
            <a:ext cx="8458200" cy="814388"/>
          </a:xfrm>
        </p:spPr>
        <p:txBody>
          <a:bodyPr/>
          <a:lstStyle/>
          <a:p>
            <a:r>
              <a:rPr lang="en-US" dirty="0" smtClean="0"/>
              <a:t>Display Subsystem (DSS)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33375" y="861237"/>
            <a:ext cx="8467725" cy="5443869"/>
          </a:xfrm>
        </p:spPr>
        <p:txBody>
          <a:bodyPr>
            <a:normAutofit fontScale="70000" lnSpcReduction="2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3400" kern="1200" dirty="0"/>
              <a:t>Display </a:t>
            </a:r>
            <a:r>
              <a:rPr lang="en-US" sz="3400" kern="1200" dirty="0" smtClean="0"/>
              <a:t>Subsystem:</a:t>
            </a:r>
          </a:p>
          <a:p>
            <a:pPr lvl="1">
              <a:spcBef>
                <a:spcPts val="600"/>
              </a:spcBef>
              <a:buFont typeface="Arial" panose="020B0604020202020204" pitchFamily="34" charset="0"/>
              <a:buChar char="–"/>
            </a:pPr>
            <a:r>
              <a:rPr lang="en-US" sz="2400" dirty="0" smtClean="0"/>
              <a:t>Up to 100MHz pixel clock</a:t>
            </a:r>
          </a:p>
          <a:p>
            <a:pPr lvl="1">
              <a:spcBef>
                <a:spcPts val="600"/>
              </a:spcBef>
              <a:buFont typeface="Arial" panose="020B0604020202020204" pitchFamily="34" charset="0"/>
              <a:buChar char="–"/>
            </a:pPr>
            <a:r>
              <a:rPr lang="en-US" sz="2400" dirty="0" smtClean="0"/>
              <a:t>Up to 2048x2048 resolution, highly dependent on frame rate, </a:t>
            </a:r>
            <a:r>
              <a:rPr lang="en-US" sz="2400" dirty="0" err="1" smtClean="0"/>
              <a:t>bpp</a:t>
            </a:r>
            <a:r>
              <a:rPr lang="en-US" sz="2400" dirty="0" smtClean="0"/>
              <a:t>, etc.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400" kern="1200" dirty="0"/>
              <a:t>Display </a:t>
            </a:r>
            <a:r>
              <a:rPr lang="en-US" sz="3400" kern="1200" dirty="0" smtClean="0"/>
              <a:t>Controller: </a:t>
            </a:r>
            <a:endParaRPr lang="en-US" sz="3400" kern="1200" dirty="0"/>
          </a:p>
          <a:p>
            <a:pPr lvl="1">
              <a:buFont typeface="Arial" panose="020B0604020202020204" pitchFamily="34" charset="0"/>
              <a:buChar char="–"/>
            </a:pPr>
            <a:r>
              <a:rPr lang="en-US" sz="2900" dirty="0" smtClean="0">
                <a:sym typeface="Wingdings" pitchFamily="2" charset="2"/>
              </a:rPr>
              <a:t>Input modes: </a:t>
            </a:r>
          </a:p>
          <a:p>
            <a:pPr marL="854076" lvl="3" indent="-227013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400" kern="1200" dirty="0">
                <a:ea typeface="+mn-ea"/>
              </a:rPr>
              <a:t>Programmable pixel display modes (1, 2, 4, 8, 12, 16, 18  and 24 bit-per-pixel </a:t>
            </a:r>
            <a:r>
              <a:rPr lang="en-US" sz="2400" kern="1200" dirty="0" smtClean="0">
                <a:ea typeface="+mn-ea"/>
              </a:rPr>
              <a:t>modes, YUV and 24 bits RGB)</a:t>
            </a:r>
            <a:endParaRPr lang="en-US" sz="2400" kern="1200" dirty="0">
              <a:ea typeface="+mn-ea"/>
            </a:endParaRPr>
          </a:p>
          <a:p>
            <a:pPr marL="854076" lvl="3" indent="-227013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400" kern="1200" dirty="0" smtClean="0">
                <a:ea typeface="+mn-ea"/>
              </a:rPr>
              <a:t>256 </a:t>
            </a:r>
            <a:r>
              <a:rPr lang="en-US" sz="2400" kern="1200" dirty="0">
                <a:ea typeface="+mn-ea"/>
              </a:rPr>
              <a:t>x 24-bit entry palette in RGB                                                                                                              </a:t>
            </a:r>
          </a:p>
          <a:p>
            <a:pPr lvl="1">
              <a:buFont typeface="Arial" panose="020B0604020202020204" pitchFamily="34" charset="0"/>
              <a:buChar char="–"/>
            </a:pPr>
            <a:r>
              <a:rPr lang="en-US" sz="2900" dirty="0" smtClean="0">
                <a:sym typeface="Wingdings" pitchFamily="2" charset="2"/>
              </a:rPr>
              <a:t>Display support:</a:t>
            </a:r>
          </a:p>
          <a:p>
            <a:pPr marL="854076" lvl="3" indent="-227013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400" kern="1200" dirty="0" smtClean="0">
                <a:ea typeface="+mn-ea"/>
                <a:sym typeface="Wingdings" pitchFamily="2" charset="2"/>
              </a:rPr>
              <a:t>Passive &amp; Active Matrix panel.</a:t>
            </a:r>
          </a:p>
          <a:p>
            <a:pPr marL="854076" lvl="3" indent="-227013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400" kern="1200" dirty="0" smtClean="0">
                <a:ea typeface="+mn-ea"/>
                <a:sym typeface="Wingdings" pitchFamily="2" charset="2"/>
              </a:rPr>
              <a:t>Remote Frame Buffer support through the </a:t>
            </a:r>
            <a:r>
              <a:rPr lang="en-US" sz="2400" kern="1200" dirty="0" err="1" smtClean="0">
                <a:ea typeface="+mn-ea"/>
                <a:sym typeface="Wingdings" pitchFamily="2" charset="2"/>
              </a:rPr>
              <a:t>RFBI</a:t>
            </a:r>
            <a:r>
              <a:rPr lang="en-US" sz="2400" kern="1200" dirty="0" smtClean="0">
                <a:ea typeface="+mn-ea"/>
                <a:sym typeface="Wingdings" pitchFamily="2" charset="2"/>
              </a:rPr>
              <a:t> module. </a:t>
            </a:r>
          </a:p>
          <a:p>
            <a:pPr lvl="1">
              <a:buFont typeface="Arial" panose="020B0604020202020204" pitchFamily="34" charset="0"/>
              <a:buChar char="–"/>
            </a:pPr>
            <a:r>
              <a:rPr lang="en-US" sz="2900" dirty="0" smtClean="0">
                <a:sym typeface="Wingdings" pitchFamily="2" charset="2"/>
              </a:rPr>
              <a:t>Signal processing: </a:t>
            </a:r>
          </a:p>
          <a:p>
            <a:pPr marL="854076" lvl="3" indent="-227013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400" kern="1200" dirty="0" smtClean="0">
                <a:ea typeface="+mn-ea"/>
                <a:sym typeface="Wingdings" pitchFamily="2" charset="2"/>
              </a:rPr>
              <a:t>Overlay support for Graphics,Video1 and  Video2</a:t>
            </a:r>
          </a:p>
          <a:p>
            <a:pPr marL="854076" lvl="3" indent="-227013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400" kern="1200" dirty="0" smtClean="0">
                <a:ea typeface="+mn-ea"/>
                <a:sym typeface="Wingdings" pitchFamily="2" charset="2"/>
              </a:rPr>
              <a:t>Video resizer : </a:t>
            </a:r>
            <a:r>
              <a:rPr lang="en-US" sz="2400" kern="1200" dirty="0" err="1" smtClean="0">
                <a:ea typeface="+mn-ea"/>
                <a:sym typeface="Wingdings" pitchFamily="2" charset="2"/>
              </a:rPr>
              <a:t>upsampling</a:t>
            </a:r>
            <a:r>
              <a:rPr lang="en-US" sz="2400" kern="1200" dirty="0" smtClean="0">
                <a:ea typeface="+mn-ea"/>
                <a:sym typeface="Wingdings" pitchFamily="2" charset="2"/>
              </a:rPr>
              <a:t> (up to x8) </a:t>
            </a:r>
            <a:r>
              <a:rPr lang="en-US" sz="2400" kern="1200" dirty="0" err="1" smtClean="0">
                <a:ea typeface="+mn-ea"/>
                <a:sym typeface="Wingdings" pitchFamily="2" charset="2"/>
              </a:rPr>
              <a:t>downsampling</a:t>
            </a:r>
            <a:r>
              <a:rPr lang="en-US" sz="2400" kern="1200" dirty="0" smtClean="0">
                <a:ea typeface="+mn-ea"/>
                <a:sym typeface="Wingdings" pitchFamily="2" charset="2"/>
              </a:rPr>
              <a:t> (down to 1/4)</a:t>
            </a:r>
          </a:p>
          <a:p>
            <a:pPr marL="854076" lvl="3" indent="-227013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400" kern="1200" dirty="0" smtClean="0">
                <a:ea typeface="+mn-ea"/>
                <a:sym typeface="Wingdings" pitchFamily="2" charset="2"/>
              </a:rPr>
              <a:t>Transparency color key (source and destination)</a:t>
            </a:r>
          </a:p>
          <a:p>
            <a:pPr marL="854076" lvl="3" indent="-227013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400" kern="1200" dirty="0" smtClean="0">
                <a:ea typeface="+mn-ea"/>
                <a:sym typeface="Wingdings" pitchFamily="2" charset="2"/>
              </a:rPr>
              <a:t>Programmable video color space conversion </a:t>
            </a:r>
            <a:r>
              <a:rPr lang="en-US" sz="2400" kern="1200" dirty="0" err="1" smtClean="0">
                <a:ea typeface="+mn-ea"/>
                <a:sym typeface="Wingdings" pitchFamily="2" charset="2"/>
              </a:rPr>
              <a:t>YcbCr</a:t>
            </a:r>
            <a:r>
              <a:rPr lang="en-US" sz="2400" kern="1200" dirty="0" smtClean="0">
                <a:ea typeface="+mn-ea"/>
                <a:sym typeface="Wingdings" pitchFamily="2" charset="2"/>
              </a:rPr>
              <a:t> 4:2:2 into </a:t>
            </a:r>
            <a:r>
              <a:rPr lang="en-US" sz="2400" kern="1200" dirty="0" err="1" smtClean="0">
                <a:ea typeface="+mn-ea"/>
                <a:sym typeface="Wingdings" pitchFamily="2" charset="2"/>
              </a:rPr>
              <a:t>RGB</a:t>
            </a:r>
            <a:endParaRPr lang="en-US" sz="2400" kern="1200" dirty="0" smtClean="0">
              <a:ea typeface="+mn-ea"/>
              <a:sym typeface="Wingdings" pitchFamily="2" charset="2"/>
            </a:endParaRPr>
          </a:p>
          <a:p>
            <a:pPr marL="854076" lvl="3" indent="-227013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400" kern="1200" dirty="0" smtClean="0">
                <a:ea typeface="+mn-ea"/>
                <a:sym typeface="Wingdings" pitchFamily="2" charset="2"/>
              </a:rPr>
              <a:t>Gamma curve support</a:t>
            </a:r>
          </a:p>
          <a:p>
            <a:pPr marL="854076" lvl="3" indent="-227013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400" kern="1200" dirty="0" smtClean="0">
                <a:ea typeface="+mn-ea"/>
                <a:sym typeface="Wingdings" pitchFamily="2" charset="2"/>
              </a:rPr>
              <a:t>Programmable Color Phase Rotation (CPR)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886200" y="25146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728222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1775" y="142874"/>
            <a:ext cx="8458200" cy="1000125"/>
          </a:xfrm>
        </p:spPr>
        <p:txBody>
          <a:bodyPr/>
          <a:lstStyle/>
          <a:p>
            <a:pPr algn="ctr"/>
            <a:r>
              <a:rPr lang="en-US" dirty="0" smtClean="0"/>
              <a:t>Graphic Accelerator SGX530 </a:t>
            </a:r>
            <a:br>
              <a:rPr lang="en-US" dirty="0" smtClean="0"/>
            </a:br>
            <a:r>
              <a:rPr lang="en-US" dirty="0" smtClean="0"/>
              <a:t>(</a:t>
            </a:r>
            <a:r>
              <a:rPr lang="en-US" dirty="0"/>
              <a:t>Imagination </a:t>
            </a:r>
            <a:r>
              <a:rPr lang="en-US" dirty="0" smtClean="0"/>
              <a:t>Technologies)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5779" y="1185863"/>
            <a:ext cx="3675099" cy="4692650"/>
          </a:xfrm>
        </p:spPr>
        <p:txBody>
          <a:bodyPr/>
          <a:lstStyle/>
          <a:p>
            <a:r>
              <a:rPr lang="en-US" sz="1800" dirty="0"/>
              <a:t>2D and 3D graphics</a:t>
            </a:r>
          </a:p>
          <a:p>
            <a:r>
              <a:rPr lang="en-US" sz="1800" dirty="0" smtClean="0"/>
              <a:t>Tile-based </a:t>
            </a:r>
            <a:r>
              <a:rPr lang="en-US" sz="1800" dirty="0"/>
              <a:t>architecture</a:t>
            </a:r>
          </a:p>
          <a:p>
            <a:r>
              <a:rPr lang="en-US" sz="1800" dirty="0" smtClean="0"/>
              <a:t>Universal </a:t>
            </a:r>
            <a:r>
              <a:rPr lang="en-US" sz="1800" dirty="0"/>
              <a:t>S</a:t>
            </a:r>
            <a:r>
              <a:rPr lang="en-US" sz="1800" dirty="0" smtClean="0"/>
              <a:t>calable </a:t>
            </a:r>
            <a:r>
              <a:rPr lang="en-US" sz="1800" dirty="0" err="1" smtClean="0"/>
              <a:t>Shader</a:t>
            </a:r>
            <a:r>
              <a:rPr lang="en-US" sz="1800" dirty="0" smtClean="0"/>
              <a:t> Engine </a:t>
            </a:r>
            <a:r>
              <a:rPr lang="en-US" sz="1800" dirty="0"/>
              <a:t>(USSE™</a:t>
            </a:r>
            <a:r>
              <a:rPr lang="en-US" sz="1800" dirty="0" smtClean="0"/>
              <a:t>): </a:t>
            </a:r>
            <a:r>
              <a:rPr lang="en-US" sz="1800" dirty="0"/>
              <a:t>multithreaded engine incorporating pixel and </a:t>
            </a:r>
            <a:r>
              <a:rPr lang="en-US" sz="1800" dirty="0" smtClean="0"/>
              <a:t>vertex </a:t>
            </a:r>
            <a:r>
              <a:rPr lang="en-US" sz="1800" dirty="0" err="1" smtClean="0"/>
              <a:t>shader</a:t>
            </a:r>
            <a:r>
              <a:rPr lang="en-US" sz="1800" dirty="0" smtClean="0"/>
              <a:t> </a:t>
            </a:r>
            <a:r>
              <a:rPr lang="en-US" sz="1800" dirty="0"/>
              <a:t>functionality</a:t>
            </a:r>
          </a:p>
          <a:p>
            <a:r>
              <a:rPr lang="en-US" sz="1800" dirty="0" smtClean="0"/>
              <a:t>Industry-standard </a:t>
            </a:r>
            <a:r>
              <a:rPr lang="en-US" sz="1800" dirty="0"/>
              <a:t>API support: OpenGL ES 1.1 and 2.0, </a:t>
            </a:r>
            <a:r>
              <a:rPr lang="en-US" sz="1800" dirty="0" err="1"/>
              <a:t>OpenVG</a:t>
            </a:r>
            <a:r>
              <a:rPr lang="en-US" sz="1800" dirty="0"/>
              <a:t> </a:t>
            </a:r>
            <a:r>
              <a:rPr lang="en-US" sz="1800" dirty="0" smtClean="0"/>
              <a:t>v1.0.1</a:t>
            </a:r>
          </a:p>
          <a:p>
            <a:r>
              <a:rPr lang="en-US" sz="1800" dirty="0"/>
              <a:t>Advanced geometry direct memory access (DMA) </a:t>
            </a:r>
            <a:endParaRPr lang="en-US" sz="1800" dirty="0" smtClean="0"/>
          </a:p>
          <a:p>
            <a:r>
              <a:rPr lang="en-US" sz="1800" dirty="0" smtClean="0"/>
              <a:t>Programmable </a:t>
            </a:r>
            <a:r>
              <a:rPr lang="en-US" sz="1800" dirty="0"/>
              <a:t>high-quality image anti-aliasing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1256" y="1254633"/>
            <a:ext cx="5051770" cy="35938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2879748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Crypto Hardware Accelerator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1478" y="1254641"/>
            <a:ext cx="3781425" cy="3276601"/>
          </a:xfrm>
        </p:spPr>
        <p:txBody>
          <a:bodyPr/>
          <a:lstStyle/>
          <a:p>
            <a:r>
              <a:rPr lang="en-US" sz="2400" dirty="0" smtClean="0"/>
              <a:t>Offloads </a:t>
            </a:r>
            <a:r>
              <a:rPr lang="en-US" sz="2400" dirty="0"/>
              <a:t>cryptographic processing from the ARM </a:t>
            </a:r>
            <a:r>
              <a:rPr lang="en-US" sz="2400" dirty="0" smtClean="0"/>
              <a:t>core</a:t>
            </a:r>
          </a:p>
          <a:p>
            <a:r>
              <a:rPr lang="en-US" sz="2400" dirty="0" err="1" smtClean="0"/>
              <a:t>OpenSSL</a:t>
            </a:r>
            <a:endParaRPr lang="en-US" sz="2400" dirty="0" smtClean="0"/>
          </a:p>
          <a:p>
            <a:r>
              <a:rPr lang="en-US" sz="2400" dirty="0" smtClean="0"/>
              <a:t>Crypto</a:t>
            </a:r>
          </a:p>
          <a:p>
            <a:r>
              <a:rPr lang="en-US" sz="2400" dirty="0" smtClean="0"/>
              <a:t>Secure Boot</a:t>
            </a:r>
            <a:endParaRPr lang="en-US" sz="2400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22046" t="6553" r="10021"/>
          <a:stretch>
            <a:fillRect/>
          </a:stretch>
        </p:blipFill>
        <p:spPr bwMode="auto">
          <a:xfrm>
            <a:off x="4178595" y="1178234"/>
            <a:ext cx="4657061" cy="39185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3595751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en-US" dirty="0" err="1" smtClean="0"/>
              <a:t>Sitara</a:t>
            </a:r>
            <a:r>
              <a:rPr lang="en-US" dirty="0" smtClean="0"/>
              <a:t> </a:t>
            </a:r>
            <a:r>
              <a:rPr lang="en-US" dirty="0" smtClean="0"/>
              <a:t>Architecture: Peripherals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Sitara</a:t>
            </a:r>
            <a:r>
              <a:rPr lang="en-US" dirty="0" smtClean="0"/>
              <a:t> Devices Overview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itle 3"/>
          <p:cNvSpPr>
            <a:spLocks noGrp="1"/>
          </p:cNvSpPr>
          <p:nvPr>
            <p:ph type="title"/>
          </p:nvPr>
        </p:nvSpPr>
        <p:spPr>
          <a:xfrm>
            <a:off x="256953" y="31899"/>
            <a:ext cx="8458200" cy="861237"/>
          </a:xfrm>
        </p:spPr>
        <p:txBody>
          <a:bodyPr/>
          <a:lstStyle/>
          <a:p>
            <a:r>
              <a:rPr lang="en-US" dirty="0"/>
              <a:t/>
            </a:r>
            <a:br>
              <a:rPr lang="en-US" dirty="0"/>
            </a:br>
            <a:r>
              <a:rPr lang="en-US" dirty="0"/>
              <a:t>AM437x </a:t>
            </a:r>
            <a:r>
              <a:rPr lang="en-US" dirty="0" smtClean="0"/>
              <a:t>Architecture: Peripherals</a:t>
            </a:r>
            <a:r>
              <a:rPr lang="en-US" dirty="0">
                <a:solidFill>
                  <a:schemeClr val="tx1"/>
                </a:solidFill>
              </a:rPr>
              <a:t/>
            </a:r>
            <a:br>
              <a:rPr lang="en-US" dirty="0">
                <a:solidFill>
                  <a:schemeClr val="tx1"/>
                </a:solidFill>
              </a:rPr>
            </a:br>
            <a:endParaRPr lang="en-US" dirty="0" smtClean="0">
              <a:solidFill>
                <a:schemeClr val="tx1"/>
              </a:solidFill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r="1758" b="3288"/>
          <a:stretch>
            <a:fillRect/>
          </a:stretch>
        </p:blipFill>
        <p:spPr bwMode="auto">
          <a:xfrm>
            <a:off x="367079" y="1180213"/>
            <a:ext cx="8192130" cy="43129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411604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3" name="Text Box 5"/>
          <p:cNvSpPr>
            <a:spLocks noGrp="1" noChangeArrowheads="1"/>
          </p:cNvSpPr>
          <p:nvPr>
            <p:ph idx="1"/>
          </p:nvPr>
        </p:nvSpPr>
        <p:spPr>
          <a:xfrm>
            <a:off x="142787" y="1405287"/>
            <a:ext cx="4098925" cy="3035301"/>
          </a:xfrm>
        </p:spPr>
        <p:txBody>
          <a:bodyPr/>
          <a:lstStyle/>
          <a:p>
            <a:r>
              <a:rPr lang="en-US" sz="2400" dirty="0" smtClean="0"/>
              <a:t>Dual-port, 8/10-bit BT656 interface</a:t>
            </a:r>
          </a:p>
          <a:p>
            <a:r>
              <a:rPr lang="en-US" sz="2400" dirty="0" smtClean="0"/>
              <a:t>Single-port, 12-bit interface</a:t>
            </a:r>
          </a:p>
          <a:p>
            <a:r>
              <a:rPr lang="en-US" sz="2400" dirty="0" smtClean="0"/>
              <a:t>YUV422/RGB422, BT656, RAW input formats</a:t>
            </a:r>
          </a:p>
          <a:p>
            <a:r>
              <a:rPr lang="en-US" sz="2400" dirty="0" smtClean="0"/>
              <a:t>Up to 75MHz input pixel clock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Camera Subsystem (2x)</a:t>
            </a:r>
            <a:endParaRPr lang="en-US" dirty="0"/>
          </a:p>
        </p:txBody>
      </p:sp>
      <p:grpSp>
        <p:nvGrpSpPr>
          <p:cNvPr id="25" name="Group 24"/>
          <p:cNvGrpSpPr/>
          <p:nvPr/>
        </p:nvGrpSpPr>
        <p:grpSpPr>
          <a:xfrm>
            <a:off x="4188800" y="1465248"/>
            <a:ext cx="4754563" cy="4181475"/>
            <a:chOff x="4263231" y="901699"/>
            <a:chExt cx="4754563" cy="4181475"/>
          </a:xfrm>
        </p:grpSpPr>
        <p:sp>
          <p:nvSpPr>
            <p:cNvPr id="5" name="Rectangle 4"/>
            <p:cNvSpPr>
              <a:spLocks noChangeArrowheads="1"/>
            </p:cNvSpPr>
            <p:nvPr/>
          </p:nvSpPr>
          <p:spPr bwMode="auto">
            <a:xfrm>
              <a:off x="4529931" y="3884889"/>
              <a:ext cx="4487863" cy="369332"/>
            </a:xfrm>
            <a:prstGeom prst="rect">
              <a:avLst/>
            </a:prstGeom>
            <a:solidFill>
              <a:srgbClr val="CCFFFF">
                <a:alpha val="44000"/>
              </a:srgbClr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/>
              <a:endParaRPr lang="en-US" b="1" dirty="0">
                <a:latin typeface="Calibri" pitchFamily="34" charset="0"/>
              </a:endParaRPr>
            </a:p>
          </p:txBody>
        </p:sp>
        <p:sp>
          <p:nvSpPr>
            <p:cNvPr id="6" name="Rectangle 5"/>
            <p:cNvSpPr>
              <a:spLocks noChangeArrowheads="1"/>
            </p:cNvSpPr>
            <p:nvPr/>
          </p:nvSpPr>
          <p:spPr bwMode="auto">
            <a:xfrm>
              <a:off x="5004594" y="3524527"/>
              <a:ext cx="3208337" cy="369332"/>
            </a:xfrm>
            <a:prstGeom prst="rect">
              <a:avLst/>
            </a:prstGeom>
            <a:solidFill>
              <a:srgbClr val="CCFFCC">
                <a:alpha val="72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 b="1" dirty="0">
                <a:latin typeface="Calibri" pitchFamily="34" charset="0"/>
              </a:endParaRPr>
            </a:p>
          </p:txBody>
        </p:sp>
        <p:sp>
          <p:nvSpPr>
            <p:cNvPr id="7" name="Text Box 6"/>
            <p:cNvSpPr txBox="1">
              <a:spLocks noChangeArrowheads="1"/>
            </p:cNvSpPr>
            <p:nvPr/>
          </p:nvSpPr>
          <p:spPr bwMode="auto">
            <a:xfrm>
              <a:off x="5847556" y="3900487"/>
              <a:ext cx="1533525" cy="436562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endParaRPr lang="en-US" sz="300" b="1" dirty="0">
                <a:solidFill>
                  <a:schemeClr val="bg1"/>
                </a:solidFill>
                <a:latin typeface="Calibri" pitchFamily="34" charset="0"/>
              </a:endParaRPr>
            </a:p>
            <a:p>
              <a:pPr algn="ctr">
                <a:spcBef>
                  <a:spcPct val="50000"/>
                </a:spcBef>
              </a:pPr>
              <a:r>
                <a:rPr lang="en-US" sz="1000" b="1" dirty="0">
                  <a:solidFill>
                    <a:schemeClr val="bg1"/>
                  </a:solidFill>
                  <a:latin typeface="Calibri" pitchFamily="34" charset="0"/>
                </a:rPr>
                <a:t>PREVIEW </a:t>
              </a:r>
            </a:p>
            <a:p>
              <a:pPr algn="ctr">
                <a:spcBef>
                  <a:spcPct val="50000"/>
                </a:spcBef>
              </a:pPr>
              <a:endParaRPr lang="en-US" sz="300" b="1" dirty="0">
                <a:solidFill>
                  <a:schemeClr val="bg1"/>
                </a:solidFill>
                <a:latin typeface="Calibri" pitchFamily="34" charset="0"/>
              </a:endParaRPr>
            </a:p>
          </p:txBody>
        </p:sp>
        <p:sp>
          <p:nvSpPr>
            <p:cNvPr id="8" name="Text Box 16"/>
            <p:cNvSpPr txBox="1">
              <a:spLocks noChangeArrowheads="1"/>
            </p:cNvSpPr>
            <p:nvPr/>
          </p:nvSpPr>
          <p:spPr bwMode="auto">
            <a:xfrm>
              <a:off x="5982494" y="901699"/>
              <a:ext cx="1676400" cy="330200"/>
            </a:xfrm>
            <a:prstGeom prst="rect">
              <a:avLst/>
            </a:prstGeom>
            <a:solidFill>
              <a:srgbClr val="000099">
                <a:alpha val="10001"/>
              </a:srgbClr>
            </a:solidFill>
            <a:ln w="9525">
              <a:solidFill>
                <a:srgbClr val="000099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500" b="1" dirty="0">
                  <a:solidFill>
                    <a:srgbClr val="000099"/>
                  </a:solidFill>
                  <a:latin typeface="Calibri" pitchFamily="34" charset="0"/>
                </a:rPr>
                <a:t>Parallel camera</a:t>
              </a:r>
            </a:p>
          </p:txBody>
        </p:sp>
        <p:sp>
          <p:nvSpPr>
            <p:cNvPr id="9" name="Text Box 18"/>
            <p:cNvSpPr txBox="1">
              <a:spLocks noChangeArrowheads="1"/>
            </p:cNvSpPr>
            <p:nvPr/>
          </p:nvSpPr>
          <p:spPr bwMode="auto">
            <a:xfrm>
              <a:off x="5171281" y="3405187"/>
              <a:ext cx="2727325" cy="274637"/>
            </a:xfrm>
            <a:prstGeom prst="rect">
              <a:avLst/>
            </a:prstGeom>
            <a:solidFill>
              <a:srgbClr val="0033CC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200" b="1" dirty="0">
                  <a:solidFill>
                    <a:schemeClr val="bg1"/>
                  </a:solidFill>
                  <a:latin typeface="Calibri" pitchFamily="34" charset="0"/>
                </a:rPr>
                <a:t>C </a:t>
              </a:r>
              <a:r>
                <a:rPr lang="en-US" sz="1200" b="1" dirty="0" err="1">
                  <a:solidFill>
                    <a:schemeClr val="bg1"/>
                  </a:solidFill>
                  <a:latin typeface="Calibri" pitchFamily="34" charset="0"/>
                </a:rPr>
                <a:t>C</a:t>
              </a:r>
              <a:r>
                <a:rPr lang="en-US" sz="1200" b="1" dirty="0">
                  <a:solidFill>
                    <a:schemeClr val="bg1"/>
                  </a:solidFill>
                  <a:latin typeface="Calibri" pitchFamily="34" charset="0"/>
                </a:rPr>
                <a:t> D C</a:t>
              </a:r>
            </a:p>
          </p:txBody>
        </p:sp>
        <p:sp>
          <p:nvSpPr>
            <p:cNvPr id="10" name="Text Box 23"/>
            <p:cNvSpPr txBox="1">
              <a:spLocks noChangeArrowheads="1"/>
            </p:cNvSpPr>
            <p:nvPr/>
          </p:nvSpPr>
          <p:spPr bwMode="auto">
            <a:xfrm>
              <a:off x="5491956" y="4616449"/>
              <a:ext cx="2070100" cy="244475"/>
            </a:xfrm>
            <a:prstGeom prst="rect">
              <a:avLst/>
            </a:prstGeom>
            <a:solidFill>
              <a:srgbClr val="9966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rgbClr val="9933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000" b="1" dirty="0">
                  <a:solidFill>
                    <a:schemeClr val="bg1"/>
                  </a:solidFill>
                  <a:latin typeface="Calibri" pitchFamily="34" charset="0"/>
                </a:rPr>
                <a:t>MMU</a:t>
              </a:r>
            </a:p>
          </p:txBody>
        </p:sp>
        <p:sp>
          <p:nvSpPr>
            <p:cNvPr id="11" name="Line 29"/>
            <p:cNvSpPr>
              <a:spLocks noChangeShapeType="1"/>
            </p:cNvSpPr>
            <p:nvPr/>
          </p:nvSpPr>
          <p:spPr bwMode="auto">
            <a:xfrm>
              <a:off x="6722269" y="3659187"/>
              <a:ext cx="0" cy="236537"/>
            </a:xfrm>
            <a:prstGeom prst="line">
              <a:avLst/>
            </a:prstGeom>
            <a:noFill/>
            <a:ln w="28575">
              <a:solidFill>
                <a:srgbClr val="000099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b="1">
                <a:latin typeface="Calibri" pitchFamily="34" charset="0"/>
              </a:endParaRPr>
            </a:p>
          </p:txBody>
        </p:sp>
        <p:sp>
          <p:nvSpPr>
            <p:cNvPr id="12" name="Line 31"/>
            <p:cNvSpPr>
              <a:spLocks noChangeShapeType="1"/>
            </p:cNvSpPr>
            <p:nvPr/>
          </p:nvSpPr>
          <p:spPr bwMode="auto">
            <a:xfrm flipH="1">
              <a:off x="7119144" y="4337049"/>
              <a:ext cx="9525" cy="292100"/>
            </a:xfrm>
            <a:prstGeom prst="line">
              <a:avLst/>
            </a:prstGeom>
            <a:noFill/>
            <a:ln w="28575">
              <a:solidFill>
                <a:srgbClr val="000099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b="1">
                <a:latin typeface="Calibri" pitchFamily="34" charset="0"/>
              </a:endParaRPr>
            </a:p>
          </p:txBody>
        </p:sp>
        <p:sp>
          <p:nvSpPr>
            <p:cNvPr id="13" name="Text Box 35"/>
            <p:cNvSpPr txBox="1">
              <a:spLocks noChangeArrowheads="1"/>
            </p:cNvSpPr>
            <p:nvPr/>
          </p:nvSpPr>
          <p:spPr bwMode="auto">
            <a:xfrm>
              <a:off x="7797006" y="4568824"/>
              <a:ext cx="1092200" cy="284163"/>
            </a:xfrm>
            <a:prstGeom prst="rect">
              <a:avLst/>
            </a:prstGeom>
            <a:solidFill>
              <a:srgbClr val="9966FF"/>
            </a:solidFill>
            <a:ln w="9525">
              <a:solidFill>
                <a:srgbClr val="9933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200" b="1">
                  <a:solidFill>
                    <a:schemeClr val="bg1"/>
                  </a:solidFill>
                  <a:latin typeface="Calibri" pitchFamily="34" charset="0"/>
                </a:rPr>
                <a:t>REGISTERS</a:t>
              </a:r>
            </a:p>
          </p:txBody>
        </p:sp>
        <p:sp>
          <p:nvSpPr>
            <p:cNvPr id="14" name="Line 36"/>
            <p:cNvSpPr>
              <a:spLocks noChangeShapeType="1"/>
            </p:cNvSpPr>
            <p:nvPr/>
          </p:nvSpPr>
          <p:spPr bwMode="auto">
            <a:xfrm>
              <a:off x="5738019" y="3659187"/>
              <a:ext cx="9525" cy="969962"/>
            </a:xfrm>
            <a:prstGeom prst="line">
              <a:avLst/>
            </a:prstGeom>
            <a:noFill/>
            <a:ln w="28575">
              <a:solidFill>
                <a:srgbClr val="000099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b="1">
                <a:latin typeface="Calibri" pitchFamily="34" charset="0"/>
              </a:endParaRPr>
            </a:p>
          </p:txBody>
        </p:sp>
        <p:sp>
          <p:nvSpPr>
            <p:cNvPr id="15" name="Line 38"/>
            <p:cNvSpPr>
              <a:spLocks noChangeShapeType="1"/>
            </p:cNvSpPr>
            <p:nvPr/>
          </p:nvSpPr>
          <p:spPr bwMode="auto">
            <a:xfrm>
              <a:off x="6358731" y="4332287"/>
              <a:ext cx="0" cy="290512"/>
            </a:xfrm>
            <a:prstGeom prst="line">
              <a:avLst/>
            </a:prstGeom>
            <a:noFill/>
            <a:ln w="28575">
              <a:solidFill>
                <a:srgbClr val="000099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b="1">
                <a:latin typeface="Calibri" pitchFamily="34" charset="0"/>
              </a:endParaRPr>
            </a:p>
          </p:txBody>
        </p:sp>
        <p:sp>
          <p:nvSpPr>
            <p:cNvPr id="16" name="Line 43"/>
            <p:cNvSpPr>
              <a:spLocks noChangeShapeType="1"/>
            </p:cNvSpPr>
            <p:nvPr/>
          </p:nvSpPr>
          <p:spPr bwMode="auto">
            <a:xfrm>
              <a:off x="6847681" y="1230312"/>
              <a:ext cx="1588" cy="2154237"/>
            </a:xfrm>
            <a:prstGeom prst="line">
              <a:avLst/>
            </a:prstGeom>
            <a:noFill/>
            <a:ln w="76200">
              <a:solidFill>
                <a:srgbClr val="FF3399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b="1">
                <a:latin typeface="Calibri" pitchFamily="34" charset="0"/>
              </a:endParaRPr>
            </a:p>
          </p:txBody>
        </p:sp>
        <p:sp>
          <p:nvSpPr>
            <p:cNvPr id="18" name="Text Box 49"/>
            <p:cNvSpPr txBox="1">
              <a:spLocks noChangeArrowheads="1"/>
            </p:cNvSpPr>
            <p:nvPr/>
          </p:nvSpPr>
          <p:spPr bwMode="auto">
            <a:xfrm>
              <a:off x="7866856" y="2278062"/>
              <a:ext cx="711200" cy="2746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200" b="1">
                  <a:latin typeface="Calibri" pitchFamily="34" charset="0"/>
                </a:rPr>
                <a:t>VPFE</a:t>
              </a:r>
            </a:p>
          </p:txBody>
        </p:sp>
        <p:sp>
          <p:nvSpPr>
            <p:cNvPr id="19" name="Text Box 50"/>
            <p:cNvSpPr txBox="1">
              <a:spLocks noChangeArrowheads="1"/>
            </p:cNvSpPr>
            <p:nvPr/>
          </p:nvSpPr>
          <p:spPr bwMode="auto">
            <a:xfrm>
              <a:off x="5050631" y="3040062"/>
              <a:ext cx="1616075" cy="2444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000" b="1" dirty="0">
                  <a:latin typeface="Calibri" pitchFamily="34" charset="0"/>
                </a:rPr>
                <a:t>processing sub module</a:t>
              </a:r>
            </a:p>
          </p:txBody>
        </p:sp>
        <p:sp>
          <p:nvSpPr>
            <p:cNvPr id="20" name="Text Box 51"/>
            <p:cNvSpPr txBox="1">
              <a:spLocks noChangeArrowheads="1"/>
            </p:cNvSpPr>
            <p:nvPr/>
          </p:nvSpPr>
          <p:spPr bwMode="auto">
            <a:xfrm>
              <a:off x="6415881" y="4397374"/>
              <a:ext cx="711200" cy="2286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900" b="1">
                  <a:latin typeface="Calibri" pitchFamily="34" charset="0"/>
                </a:rPr>
                <a:t>L3</a:t>
              </a:r>
            </a:p>
          </p:txBody>
        </p:sp>
        <p:sp>
          <p:nvSpPr>
            <p:cNvPr id="21" name="Text Box 52"/>
            <p:cNvSpPr txBox="1">
              <a:spLocks noChangeArrowheads="1"/>
            </p:cNvSpPr>
            <p:nvPr/>
          </p:nvSpPr>
          <p:spPr bwMode="auto">
            <a:xfrm>
              <a:off x="8111331" y="4854574"/>
              <a:ext cx="711200" cy="2286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900" b="1">
                  <a:latin typeface="Calibri" pitchFamily="34" charset="0"/>
                </a:rPr>
                <a:t>L4</a:t>
              </a:r>
            </a:p>
          </p:txBody>
        </p:sp>
        <p:sp>
          <p:nvSpPr>
            <p:cNvPr id="22" name="Text Box 54"/>
            <p:cNvSpPr txBox="1">
              <a:spLocks noChangeArrowheads="1"/>
            </p:cNvSpPr>
            <p:nvPr/>
          </p:nvSpPr>
          <p:spPr bwMode="auto">
            <a:xfrm>
              <a:off x="4588669" y="2379662"/>
              <a:ext cx="1295400" cy="284162"/>
            </a:xfrm>
            <a:prstGeom prst="rect">
              <a:avLst/>
            </a:prstGeom>
            <a:solidFill>
              <a:srgbClr val="FF3399"/>
            </a:solidFill>
            <a:ln w="9525">
              <a:solidFill>
                <a:srgbClr val="FF3399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200" b="1">
                  <a:solidFill>
                    <a:schemeClr val="bg1"/>
                  </a:solidFill>
                  <a:latin typeface="Calibri" pitchFamily="34" charset="0"/>
                </a:rPr>
                <a:t>Timing control</a:t>
              </a:r>
            </a:p>
          </p:txBody>
        </p:sp>
        <p:sp>
          <p:nvSpPr>
            <p:cNvPr id="23" name="Line 55"/>
            <p:cNvSpPr>
              <a:spLocks noChangeShapeType="1"/>
            </p:cNvSpPr>
            <p:nvPr/>
          </p:nvSpPr>
          <p:spPr bwMode="auto">
            <a:xfrm flipV="1">
              <a:off x="5233194" y="1462087"/>
              <a:ext cx="0" cy="922337"/>
            </a:xfrm>
            <a:prstGeom prst="line">
              <a:avLst/>
            </a:prstGeom>
            <a:noFill/>
            <a:ln w="57150">
              <a:solidFill>
                <a:srgbClr val="FF3399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b="1">
                <a:latin typeface="Calibri" pitchFamily="34" charset="0"/>
              </a:endParaRPr>
            </a:p>
          </p:txBody>
        </p:sp>
        <p:sp>
          <p:nvSpPr>
            <p:cNvPr id="24" name="Text Box 56"/>
            <p:cNvSpPr txBox="1">
              <a:spLocks noChangeArrowheads="1"/>
            </p:cNvSpPr>
            <p:nvPr/>
          </p:nvSpPr>
          <p:spPr bwMode="auto">
            <a:xfrm>
              <a:off x="4263231" y="985837"/>
              <a:ext cx="1906588" cy="495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lnSpc>
                  <a:spcPct val="40000"/>
                </a:lnSpc>
                <a:spcBef>
                  <a:spcPct val="50000"/>
                </a:spcBef>
              </a:pPr>
              <a:r>
                <a:rPr lang="en-US" sz="1200" dirty="0"/>
                <a:t>Camera clock</a:t>
              </a:r>
            </a:p>
            <a:p>
              <a:pPr algn="ctr">
                <a:lnSpc>
                  <a:spcPct val="40000"/>
                </a:lnSpc>
                <a:spcBef>
                  <a:spcPct val="50000"/>
                </a:spcBef>
              </a:pPr>
              <a:r>
                <a:rPr lang="en-US" sz="1200" dirty="0"/>
                <a:t> and </a:t>
              </a:r>
            </a:p>
            <a:p>
              <a:pPr algn="ctr">
                <a:lnSpc>
                  <a:spcPct val="40000"/>
                </a:lnSpc>
                <a:spcBef>
                  <a:spcPct val="50000"/>
                </a:spcBef>
              </a:pPr>
              <a:r>
                <a:rPr lang="en-US" sz="1200" dirty="0"/>
                <a:t>synchronization signal</a:t>
              </a:r>
            </a:p>
          </p:txBody>
        </p:sp>
      </p:grpSp>
    </p:spTree>
    <p:extLst>
      <p:ext uri="{BB962C8B-B14F-4D97-AF65-F5344CB8AC3E}">
        <p14:creationId xmlns="" xmlns:p14="http://schemas.microsoft.com/office/powerpoint/2010/main" val="106576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Camera Subsystem</a:t>
            </a:r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178" y="885041"/>
            <a:ext cx="8010424" cy="52605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2896437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5" name="Text Box 5"/>
          <p:cNvSpPr txBox="1">
            <a:spLocks noChangeArrowheads="1"/>
          </p:cNvSpPr>
          <p:nvPr/>
        </p:nvSpPr>
        <p:spPr bwMode="auto">
          <a:xfrm>
            <a:off x="343711" y="2847742"/>
            <a:ext cx="8562975" cy="35599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36538" indent="-236538"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marL="227013" indent="-227013">
              <a:spcBef>
                <a:spcPts val="600"/>
              </a:spcBef>
              <a:buSzPct val="85000"/>
              <a:buFont typeface="Arial" panose="020B0604020202020204" pitchFamily="34" charset="0"/>
              <a:buChar char="•"/>
            </a:pPr>
            <a:r>
              <a:rPr lang="en-US" sz="2400" b="0" dirty="0" smtClean="0">
                <a:latin typeface="Calibri" pitchFamily="34" charset="0"/>
                <a:cs typeface="Calibri" pitchFamily="34" charset="0"/>
              </a:rPr>
              <a:t>Two 10/100/1000Mb external ports, 3-port Ethernet switch</a:t>
            </a:r>
          </a:p>
          <a:p>
            <a:pPr marL="227013" indent="-227013">
              <a:spcBef>
                <a:spcPts val="600"/>
              </a:spcBef>
              <a:buSzPct val="85000"/>
              <a:buFont typeface="Arial" panose="020B0604020202020204" pitchFamily="34" charset="0"/>
              <a:buChar char="•"/>
            </a:pPr>
            <a:r>
              <a:rPr lang="en-US" sz="2400" b="0" dirty="0" smtClean="0">
                <a:latin typeface="Calibri" pitchFamily="34" charset="0"/>
                <a:cs typeface="Calibri" pitchFamily="34" charset="0"/>
              </a:rPr>
              <a:t>Supports standard </a:t>
            </a:r>
            <a:r>
              <a:rPr lang="en-US" sz="2400" b="0" dirty="0">
                <a:latin typeface="Calibri" pitchFamily="34" charset="0"/>
                <a:cs typeface="Calibri" pitchFamily="34" charset="0"/>
              </a:rPr>
              <a:t>Media Independent Interface (MII</a:t>
            </a:r>
            <a:r>
              <a:rPr lang="en-US" sz="2400" b="0" dirty="0" smtClean="0">
                <a:latin typeface="Calibri" pitchFamily="34" charset="0"/>
                <a:cs typeface="Calibri" pitchFamily="34" charset="0"/>
              </a:rPr>
              <a:t>), </a:t>
            </a:r>
            <a:r>
              <a:rPr lang="en-US" sz="2400" b="0" dirty="0">
                <a:latin typeface="Calibri" pitchFamily="34" charset="0"/>
                <a:cs typeface="Calibri" pitchFamily="34" charset="0"/>
              </a:rPr>
              <a:t>R</a:t>
            </a:r>
            <a:r>
              <a:rPr lang="en-US" sz="2400" b="0" dirty="0" smtClean="0">
                <a:latin typeface="Calibri" pitchFamily="34" charset="0"/>
                <a:cs typeface="Calibri" pitchFamily="34" charset="0"/>
              </a:rPr>
              <a:t>educed </a:t>
            </a:r>
            <a:r>
              <a:rPr lang="en-US" sz="2400" b="0" dirty="0">
                <a:latin typeface="Calibri" pitchFamily="34" charset="0"/>
                <a:cs typeface="Calibri" pitchFamily="34" charset="0"/>
              </a:rPr>
              <a:t>Media Independent Interface (RMII</a:t>
            </a:r>
            <a:r>
              <a:rPr lang="en-US" sz="2400" b="0" dirty="0" smtClean="0">
                <a:latin typeface="Calibri" pitchFamily="34" charset="0"/>
                <a:cs typeface="Calibri" pitchFamily="34" charset="0"/>
              </a:rPr>
              <a:t>), Gig </a:t>
            </a:r>
            <a:r>
              <a:rPr lang="en-US" sz="2400" b="0" dirty="0">
                <a:latin typeface="Calibri" pitchFamily="34" charset="0"/>
                <a:cs typeface="Calibri" pitchFamily="34" charset="0"/>
              </a:rPr>
              <a:t>Reduced Media Independent Interface (RGMII) to physical layer device (PHY</a:t>
            </a:r>
            <a:r>
              <a:rPr lang="en-US" sz="2400" b="0" dirty="0" smtClean="0">
                <a:latin typeface="Calibri" pitchFamily="34" charset="0"/>
                <a:cs typeface="Calibri" pitchFamily="34" charset="0"/>
              </a:rPr>
              <a:t>)</a:t>
            </a:r>
          </a:p>
          <a:p>
            <a:pPr marL="227013" indent="-227013">
              <a:spcBef>
                <a:spcPts val="600"/>
              </a:spcBef>
              <a:buSzPct val="85000"/>
              <a:buFont typeface="Arial" panose="020B0604020202020204" pitchFamily="34" charset="0"/>
              <a:buChar char="•"/>
            </a:pPr>
            <a:r>
              <a:rPr lang="en-US" sz="2400" b="0" dirty="0" smtClean="0">
                <a:latin typeface="Calibri" pitchFamily="34" charset="0"/>
                <a:cs typeface="Calibri" pitchFamily="34" charset="0"/>
              </a:rPr>
              <a:t>Layer 2 switch (1024 addresses LUT)</a:t>
            </a:r>
          </a:p>
          <a:p>
            <a:pPr marL="227013" indent="-227013">
              <a:spcBef>
                <a:spcPts val="600"/>
              </a:spcBef>
              <a:buSzPct val="85000"/>
              <a:buFont typeface="Arial" panose="020B0604020202020204" pitchFamily="34" charset="0"/>
              <a:buChar char="•"/>
            </a:pPr>
            <a:r>
              <a:rPr lang="en-US" sz="2400" b="0" dirty="0" smtClean="0">
                <a:latin typeface="Calibri" pitchFamily="34" charset="0"/>
                <a:cs typeface="Calibri" pitchFamily="34" charset="0"/>
              </a:rPr>
              <a:t>Includes </a:t>
            </a:r>
            <a:r>
              <a:rPr lang="en-US" sz="2400" b="0" dirty="0">
                <a:latin typeface="Calibri" pitchFamily="34" charset="0"/>
                <a:cs typeface="Calibri" pitchFamily="34" charset="0"/>
              </a:rPr>
              <a:t>MDIO </a:t>
            </a:r>
            <a:r>
              <a:rPr lang="en-US" sz="2400" b="0" dirty="0" smtClean="0">
                <a:latin typeface="Calibri" pitchFamily="34" charset="0"/>
                <a:cs typeface="Calibri" pitchFamily="34" charset="0"/>
              </a:rPr>
              <a:t>interface </a:t>
            </a:r>
            <a:r>
              <a:rPr lang="en-US" sz="2400" b="0" dirty="0">
                <a:latin typeface="Calibri" pitchFamily="34" charset="0"/>
                <a:cs typeface="Calibri" pitchFamily="34" charset="0"/>
              </a:rPr>
              <a:t>to </a:t>
            </a:r>
            <a:r>
              <a:rPr lang="en-US" sz="2400" b="0" dirty="0" smtClean="0">
                <a:latin typeface="Calibri" pitchFamily="34" charset="0"/>
                <a:cs typeface="Calibri" pitchFamily="34" charset="0"/>
              </a:rPr>
              <a:t>control/communicate </a:t>
            </a:r>
            <a:r>
              <a:rPr lang="en-US" sz="2400" b="0" dirty="0">
                <a:latin typeface="Calibri" pitchFamily="34" charset="0"/>
                <a:cs typeface="Calibri" pitchFamily="34" charset="0"/>
              </a:rPr>
              <a:t>with </a:t>
            </a:r>
            <a:r>
              <a:rPr lang="en-US" sz="2400" b="0" dirty="0" smtClean="0">
                <a:latin typeface="Calibri" pitchFamily="34" charset="0"/>
                <a:cs typeface="Calibri" pitchFamily="34" charset="0"/>
              </a:rPr>
              <a:t>PHY</a:t>
            </a:r>
          </a:p>
          <a:p>
            <a:pPr marL="227013" indent="-227013">
              <a:spcBef>
                <a:spcPts val="600"/>
              </a:spcBef>
              <a:buSzPct val="85000"/>
              <a:buFont typeface="Arial" panose="020B0604020202020204" pitchFamily="34" charset="0"/>
              <a:buChar char="•"/>
            </a:pPr>
            <a:r>
              <a:rPr lang="en-US" sz="2400" b="0" dirty="0" smtClean="0">
                <a:latin typeface="Calibri" pitchFamily="34" charset="0"/>
                <a:cs typeface="Calibri" pitchFamily="34" charset="0"/>
              </a:rPr>
              <a:t>Reset Isolation</a:t>
            </a:r>
          </a:p>
          <a:p>
            <a:pPr marL="227013" indent="-227013">
              <a:spcBef>
                <a:spcPts val="600"/>
              </a:spcBef>
              <a:buSzPct val="85000"/>
              <a:buFont typeface="Arial" panose="020B0604020202020204" pitchFamily="34" charset="0"/>
              <a:buChar char="•"/>
            </a:pPr>
            <a:r>
              <a:rPr lang="en-US" sz="2400" b="0" dirty="0" smtClean="0">
                <a:latin typeface="Calibri" pitchFamily="34" charset="0"/>
                <a:cs typeface="Calibri" pitchFamily="34" charset="0"/>
              </a:rPr>
              <a:t>EXTDEV PLL to provide clock to external PHY</a:t>
            </a:r>
            <a:endParaRPr lang="en-US" sz="2400" b="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1775" y="142875"/>
            <a:ext cx="8710206" cy="81438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EMAC: Ethernet </a:t>
            </a:r>
            <a:r>
              <a:rPr lang="en-US" dirty="0"/>
              <a:t>Media Access </a:t>
            </a:r>
            <a:r>
              <a:rPr lang="en-US" dirty="0" smtClean="0"/>
              <a:t>Controller</a:t>
            </a:r>
            <a:endParaRPr lang="en-US" dirty="0"/>
          </a:p>
        </p:txBody>
      </p:sp>
      <p:grpSp>
        <p:nvGrpSpPr>
          <p:cNvPr id="27" name="Group 26"/>
          <p:cNvGrpSpPr/>
          <p:nvPr/>
        </p:nvGrpSpPr>
        <p:grpSpPr>
          <a:xfrm>
            <a:off x="921475" y="1001002"/>
            <a:ext cx="7212419" cy="1699656"/>
            <a:chOff x="1219200" y="1288093"/>
            <a:chExt cx="6987714" cy="1543306"/>
          </a:xfrm>
        </p:grpSpPr>
        <p:sp>
          <p:nvSpPr>
            <p:cNvPr id="30" name="Rectangle 29"/>
            <p:cNvSpPr/>
            <p:nvPr/>
          </p:nvSpPr>
          <p:spPr>
            <a:xfrm>
              <a:off x="1219200" y="1288093"/>
              <a:ext cx="1981200" cy="117397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1"/>
            <a:lstStyle/>
            <a:p>
              <a:pPr algn="ctr"/>
              <a:r>
                <a:rPr lang="en-US" dirty="0" smtClean="0">
                  <a:latin typeface="Calibri" pitchFamily="34" charset="0"/>
                </a:rPr>
                <a:t>AM437x</a:t>
              </a:r>
              <a:endParaRPr lang="en-US" dirty="0">
                <a:latin typeface="Calibri" pitchFamily="34" charset="0"/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2590800" y="1777559"/>
              <a:ext cx="609600" cy="303581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pitchFamily="34" charset="0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3626100" y="2054558"/>
              <a:ext cx="6946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alibri" pitchFamily="34" charset="0"/>
                </a:rPr>
                <a:t>Port1</a:t>
              </a:r>
              <a:endParaRPr lang="en-US" dirty="0">
                <a:latin typeface="Calibri" pitchFamily="34" charset="0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1851835" y="1959847"/>
              <a:ext cx="59215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>
                  <a:latin typeface="Calibri" pitchFamily="34" charset="0"/>
                </a:rPr>
                <a:t>Port0</a:t>
              </a:r>
              <a:endParaRPr lang="en-US" sz="1400" b="1" dirty="0">
                <a:latin typeface="Calibri" pitchFamily="34" charset="0"/>
              </a:endParaRP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2590800" y="2081140"/>
              <a:ext cx="609600" cy="303581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pitchFamily="34" charset="0"/>
              </a:endParaRPr>
            </a:p>
          </p:txBody>
        </p:sp>
        <p:sp>
          <p:nvSpPr>
            <p:cNvPr id="3" name="Left-Right Arrow 2"/>
            <p:cNvSpPr/>
            <p:nvPr/>
          </p:nvSpPr>
          <p:spPr>
            <a:xfrm>
              <a:off x="3200400" y="2133600"/>
              <a:ext cx="457200" cy="222481"/>
            </a:xfrm>
            <a:prstGeom prst="leftRightArrow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pitchFamily="34" charset="0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3626099" y="1731392"/>
              <a:ext cx="6946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alibri" pitchFamily="34" charset="0"/>
                </a:rPr>
                <a:t>Port2</a:t>
              </a:r>
              <a:endParaRPr lang="en-US" dirty="0">
                <a:latin typeface="Calibri" pitchFamily="34" charset="0"/>
              </a:endParaRPr>
            </a:p>
          </p:txBody>
        </p:sp>
        <p:sp>
          <p:nvSpPr>
            <p:cNvPr id="41" name="Left-Right Arrow 40"/>
            <p:cNvSpPr/>
            <p:nvPr/>
          </p:nvSpPr>
          <p:spPr>
            <a:xfrm>
              <a:off x="3200399" y="1810434"/>
              <a:ext cx="457200" cy="222481"/>
            </a:xfrm>
            <a:prstGeom prst="leftRightArrow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pitchFamily="34" charset="0"/>
              </a:endParaRPr>
            </a:p>
          </p:txBody>
        </p:sp>
        <p:sp>
          <p:nvSpPr>
            <p:cNvPr id="42" name="Left-Right Arrow 41"/>
            <p:cNvSpPr/>
            <p:nvPr/>
          </p:nvSpPr>
          <p:spPr>
            <a:xfrm rot="19446316">
              <a:off x="2339398" y="1858644"/>
              <a:ext cx="298087" cy="207252"/>
            </a:xfrm>
            <a:prstGeom prst="leftRightArrow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pitchFamily="34" charset="0"/>
              </a:endParaRPr>
            </a:p>
          </p:txBody>
        </p:sp>
        <p:sp>
          <p:nvSpPr>
            <p:cNvPr id="43" name="Left-Right Arrow 42"/>
            <p:cNvSpPr/>
            <p:nvPr/>
          </p:nvSpPr>
          <p:spPr>
            <a:xfrm rot="2141984">
              <a:off x="2345711" y="2166201"/>
              <a:ext cx="285928" cy="191021"/>
            </a:xfrm>
            <a:prstGeom prst="leftRightArrow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pitchFamily="34" charset="0"/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1270000" y="2462067"/>
              <a:ext cx="1905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alibri" pitchFamily="34" charset="0"/>
                </a:rPr>
                <a:t>Dual MAC mode</a:t>
              </a:r>
              <a:endParaRPr lang="en-US" dirty="0">
                <a:latin typeface="Calibri" pitchFamily="34" charset="0"/>
              </a:endParaRP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5105400" y="1288093"/>
              <a:ext cx="1981200" cy="117397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1"/>
            <a:lstStyle/>
            <a:p>
              <a:pPr algn="ctr"/>
              <a:r>
                <a:rPr lang="en-US" dirty="0" smtClean="0">
                  <a:latin typeface="Calibri" pitchFamily="34" charset="0"/>
                </a:rPr>
                <a:t>AM437x</a:t>
              </a:r>
              <a:endParaRPr lang="en-US" dirty="0">
                <a:latin typeface="Calibri" pitchFamily="34" charset="0"/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6477000" y="1777559"/>
              <a:ext cx="609600" cy="303581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pitchFamily="34" charset="0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7512300" y="2054558"/>
              <a:ext cx="6946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alibri" pitchFamily="34" charset="0"/>
                </a:rPr>
                <a:t>Port1</a:t>
              </a:r>
              <a:endParaRPr lang="en-US" dirty="0">
                <a:latin typeface="Calibri" pitchFamily="34" charset="0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5738035" y="1949214"/>
              <a:ext cx="59215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>
                  <a:latin typeface="Calibri" pitchFamily="34" charset="0"/>
                </a:rPr>
                <a:t>Port0</a:t>
              </a:r>
              <a:endParaRPr lang="en-US" sz="1400" b="1" dirty="0">
                <a:latin typeface="Calibri" pitchFamily="34" charset="0"/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6477000" y="2081140"/>
              <a:ext cx="609600" cy="303581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pitchFamily="34" charset="0"/>
              </a:endParaRPr>
            </a:p>
          </p:txBody>
        </p:sp>
        <p:sp>
          <p:nvSpPr>
            <p:cNvPr id="49" name="Left-Right Arrow 48"/>
            <p:cNvSpPr/>
            <p:nvPr/>
          </p:nvSpPr>
          <p:spPr>
            <a:xfrm>
              <a:off x="7086600" y="2133600"/>
              <a:ext cx="457200" cy="222481"/>
            </a:xfrm>
            <a:prstGeom prst="leftRightArrow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pitchFamily="34" charset="0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7512299" y="1731392"/>
              <a:ext cx="6946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alibri" pitchFamily="34" charset="0"/>
                </a:rPr>
                <a:t>Port2</a:t>
              </a:r>
              <a:endParaRPr lang="en-US" dirty="0">
                <a:latin typeface="Calibri" pitchFamily="34" charset="0"/>
              </a:endParaRPr>
            </a:p>
          </p:txBody>
        </p:sp>
        <p:sp>
          <p:nvSpPr>
            <p:cNvPr id="51" name="Left-Right Arrow 50"/>
            <p:cNvSpPr/>
            <p:nvPr/>
          </p:nvSpPr>
          <p:spPr>
            <a:xfrm>
              <a:off x="7086599" y="1810434"/>
              <a:ext cx="457200" cy="222481"/>
            </a:xfrm>
            <a:prstGeom prst="leftRightArrow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pitchFamily="34" charset="0"/>
              </a:endParaRPr>
            </a:p>
          </p:txBody>
        </p:sp>
        <p:sp>
          <p:nvSpPr>
            <p:cNvPr id="52" name="Left-Right Arrow 51"/>
            <p:cNvSpPr/>
            <p:nvPr/>
          </p:nvSpPr>
          <p:spPr>
            <a:xfrm rot="19446316">
              <a:off x="6225598" y="1858644"/>
              <a:ext cx="298087" cy="207252"/>
            </a:xfrm>
            <a:prstGeom prst="leftRightArrow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pitchFamily="34" charset="0"/>
              </a:endParaRPr>
            </a:p>
          </p:txBody>
        </p:sp>
        <p:sp>
          <p:nvSpPr>
            <p:cNvPr id="53" name="Left-Right Arrow 52"/>
            <p:cNvSpPr/>
            <p:nvPr/>
          </p:nvSpPr>
          <p:spPr>
            <a:xfrm rot="2141984">
              <a:off x="6231911" y="2166201"/>
              <a:ext cx="285928" cy="191021"/>
            </a:xfrm>
            <a:prstGeom prst="leftRightArrow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pitchFamily="34" charset="0"/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5380346" y="2450678"/>
              <a:ext cx="1625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alibri" pitchFamily="34" charset="0"/>
                </a:rPr>
                <a:t>Switch mode</a:t>
              </a:r>
              <a:endParaRPr lang="en-US" dirty="0">
                <a:latin typeface="Calibri" pitchFamily="34" charset="0"/>
              </a:endParaRPr>
            </a:p>
          </p:txBody>
        </p:sp>
        <p:sp>
          <p:nvSpPr>
            <p:cNvPr id="55" name="Left-Right Arrow 54"/>
            <p:cNvSpPr/>
            <p:nvPr/>
          </p:nvSpPr>
          <p:spPr>
            <a:xfrm rot="16200000">
              <a:off x="6600209" y="1993167"/>
              <a:ext cx="363184" cy="222481"/>
            </a:xfrm>
            <a:prstGeom prst="leftRightArrow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pitchFamily="34" charset="0"/>
              </a:endParaRPr>
            </a:p>
          </p:txBody>
        </p:sp>
      </p:grpSp>
    </p:spTree>
    <p:extLst>
      <p:ext uri="{BB962C8B-B14F-4D97-AF65-F5344CB8AC3E}">
        <p14:creationId xmlns="" xmlns:p14="http://schemas.microsoft.com/office/powerpoint/2010/main" val="197395240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4800" y="847793"/>
            <a:ext cx="7543799" cy="5225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7013" indent="-227013" eaLnBrk="0" hangingPunct="0">
              <a:lnSpc>
                <a:spcPct val="80000"/>
              </a:lnSpc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Calibri" pitchFamily="34" charset="0"/>
                <a:cs typeface="Calibri" pitchFamily="34" charset="0"/>
              </a:rPr>
              <a:t>Added capability to derive REFCLK for Ethernet PHY from AM437x</a:t>
            </a:r>
          </a:p>
          <a:p>
            <a:pPr marL="574675" lvl="1" indent="-233363" eaLnBrk="0" hangingPunct="0">
              <a:lnSpc>
                <a:spcPct val="80000"/>
              </a:lnSpc>
              <a:spcBef>
                <a:spcPts val="600"/>
              </a:spcBef>
              <a:buFont typeface="Arial" panose="020B0604020202020204" pitchFamily="34" charset="0"/>
              <a:buChar char="–"/>
            </a:pPr>
            <a:r>
              <a:rPr lang="en-US" sz="1700" dirty="0" smtClean="0">
                <a:latin typeface="Calibri" pitchFamily="34" charset="0"/>
                <a:cs typeface="Calibri" pitchFamily="34" charset="0"/>
              </a:rPr>
              <a:t>Added Low Jitter EXTDEV PLL</a:t>
            </a:r>
          </a:p>
          <a:p>
            <a:pPr marL="574675" lvl="1" indent="-233363" eaLnBrk="0" hangingPunct="0">
              <a:lnSpc>
                <a:spcPct val="80000"/>
              </a:lnSpc>
              <a:spcBef>
                <a:spcPts val="600"/>
              </a:spcBef>
              <a:buFont typeface="Arial" panose="020B0604020202020204" pitchFamily="34" charset="0"/>
              <a:buChar char="–"/>
            </a:pPr>
            <a:r>
              <a:rPr lang="en-US" sz="1700" dirty="0" smtClean="0">
                <a:latin typeface="Calibri" pitchFamily="34" charset="0"/>
                <a:cs typeface="Calibri" pitchFamily="34" charset="0"/>
              </a:rPr>
              <a:t>Saves cost of external crystal or oscillator for PHY</a:t>
            </a:r>
          </a:p>
          <a:p>
            <a:pPr marL="854076" lvl="3" indent="-227013" eaLnBrk="0" hangingPunct="0">
              <a:lnSpc>
                <a:spcPct val="8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700" dirty="0" smtClean="0">
                <a:latin typeface="Calibri" pitchFamily="34" charset="0"/>
                <a:cs typeface="Calibri" pitchFamily="34" charset="0"/>
              </a:rPr>
              <a:t>25MHz REFCLK for other PHYs</a:t>
            </a:r>
          </a:p>
          <a:p>
            <a:pPr marL="854076" lvl="3" indent="-227013" eaLnBrk="0" hangingPunct="0">
              <a:lnSpc>
                <a:spcPct val="8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700" dirty="0">
                <a:latin typeface="Calibri" pitchFamily="34" charset="0"/>
                <a:cs typeface="Calibri" pitchFamily="34" charset="0"/>
              </a:rPr>
              <a:t>50MHz REFCLK for RMII PHY clock (default for ROM for boot</a:t>
            </a:r>
            <a:r>
              <a:rPr lang="en-US" sz="1700" dirty="0" smtClean="0">
                <a:latin typeface="Calibri" pitchFamily="34" charset="0"/>
                <a:cs typeface="Calibri" pitchFamily="34" charset="0"/>
              </a:rPr>
              <a:t>)</a:t>
            </a:r>
          </a:p>
          <a:p>
            <a:pPr marL="227013" indent="-227013" eaLnBrk="0" hangingPunct="0">
              <a:lnSpc>
                <a:spcPct val="80000"/>
              </a:lnSpc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Calibri" pitchFamily="34" charset="0"/>
                <a:cs typeface="Calibri" pitchFamily="34" charset="0"/>
              </a:rPr>
              <a:t>Separated voltage domains of MDIO </a:t>
            </a:r>
            <a:r>
              <a:rPr lang="en-US" sz="2000" dirty="0" err="1" smtClean="0">
                <a:latin typeface="Calibri" pitchFamily="34" charset="0"/>
                <a:cs typeface="Calibri" pitchFamily="34" charset="0"/>
              </a:rPr>
              <a:t>clk</a:t>
            </a:r>
            <a:r>
              <a:rPr lang="en-US" sz="2000" dirty="0" smtClean="0">
                <a:latin typeface="Calibri" pitchFamily="34" charset="0"/>
                <a:cs typeface="Calibri" pitchFamily="34" charset="0"/>
              </a:rPr>
              <a:t>/data and Ethernet I/F in all I/O sets</a:t>
            </a:r>
          </a:p>
          <a:p>
            <a:pPr marL="574675" lvl="1" indent="-233363" eaLnBrk="0" hangingPunct="0">
              <a:lnSpc>
                <a:spcPct val="80000"/>
              </a:lnSpc>
              <a:spcBef>
                <a:spcPts val="600"/>
              </a:spcBef>
              <a:buFont typeface="Arial" panose="020B0604020202020204" pitchFamily="34" charset="0"/>
              <a:buChar char="–"/>
            </a:pPr>
            <a:r>
              <a:rPr lang="en-US" sz="1700" dirty="0" smtClean="0">
                <a:latin typeface="Calibri" pitchFamily="34" charset="0"/>
                <a:cs typeface="Calibri" pitchFamily="34" charset="0"/>
              </a:rPr>
              <a:t>Compliant to IEEE Ethernet </a:t>
            </a:r>
            <a:r>
              <a:rPr lang="en-US" sz="1700" dirty="0" err="1" smtClean="0">
                <a:latin typeface="Calibri" pitchFamily="34" charset="0"/>
                <a:cs typeface="Calibri" pitchFamily="34" charset="0"/>
              </a:rPr>
              <a:t>Vmin</a:t>
            </a:r>
            <a:r>
              <a:rPr lang="en-US" sz="1700" dirty="0" smtClean="0">
                <a:latin typeface="Calibri" pitchFamily="34" charset="0"/>
                <a:cs typeface="Calibri" pitchFamily="34" charset="0"/>
              </a:rPr>
              <a:t>=2.0V spec</a:t>
            </a:r>
          </a:p>
          <a:p>
            <a:pPr marL="227013" indent="-227013" eaLnBrk="0" hangingPunct="0">
              <a:lnSpc>
                <a:spcPct val="80000"/>
              </a:lnSpc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Calibri" pitchFamily="34" charset="0"/>
                <a:cs typeface="Calibri" pitchFamily="34" charset="0"/>
              </a:rPr>
              <a:t>Expanded </a:t>
            </a:r>
            <a:r>
              <a:rPr lang="en-US" sz="2000" dirty="0" err="1" smtClean="0">
                <a:latin typeface="Calibri" pitchFamily="34" charset="0"/>
                <a:cs typeface="Calibri" pitchFamily="34" charset="0"/>
              </a:rPr>
              <a:t>pinmux</a:t>
            </a:r>
            <a:r>
              <a:rPr lang="en-US" sz="2000" dirty="0" smtClean="0">
                <a:latin typeface="Calibri" pitchFamily="34" charset="0"/>
                <a:cs typeface="Calibri" pitchFamily="34" charset="0"/>
              </a:rPr>
              <a:t> options</a:t>
            </a:r>
          </a:p>
          <a:p>
            <a:pPr marL="574675" lvl="1" indent="-233363" eaLnBrk="0" hangingPunct="0">
              <a:lnSpc>
                <a:spcPct val="80000"/>
              </a:lnSpc>
              <a:spcBef>
                <a:spcPts val="600"/>
              </a:spcBef>
              <a:buFont typeface="Arial" panose="020B0604020202020204" pitchFamily="34" charset="0"/>
              <a:buChar char="–"/>
            </a:pPr>
            <a:r>
              <a:rPr lang="en-US" sz="1700" dirty="0" smtClean="0">
                <a:latin typeface="Calibri" pitchFamily="34" charset="0"/>
                <a:cs typeface="Calibri" pitchFamily="34" charset="0"/>
              </a:rPr>
              <a:t>NAND + Dual Ethernet supported</a:t>
            </a:r>
          </a:p>
          <a:p>
            <a:pPr marL="227013" indent="-227013" eaLnBrk="0" hangingPunct="0">
              <a:lnSpc>
                <a:spcPct val="80000"/>
              </a:lnSpc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Calibri" pitchFamily="34" charset="0"/>
                <a:cs typeface="Calibri" pitchFamily="34" charset="0"/>
              </a:rPr>
              <a:t>IEEE1588 </a:t>
            </a:r>
            <a:r>
              <a:rPr lang="en-US" sz="2000" dirty="0" err="1" smtClean="0">
                <a:latin typeface="Calibri" pitchFamily="34" charset="0"/>
                <a:cs typeface="Calibri" pitchFamily="34" charset="0"/>
              </a:rPr>
              <a:t>TimeStamp</a:t>
            </a:r>
            <a:endParaRPr lang="en-US" sz="2000" dirty="0" smtClean="0">
              <a:latin typeface="Calibri" pitchFamily="34" charset="0"/>
              <a:cs typeface="Calibri" pitchFamily="34" charset="0"/>
            </a:endParaRPr>
          </a:p>
          <a:p>
            <a:pPr marL="574675" lvl="1" indent="-233363" eaLnBrk="0" hangingPunct="0">
              <a:lnSpc>
                <a:spcPct val="80000"/>
              </a:lnSpc>
              <a:spcBef>
                <a:spcPts val="600"/>
              </a:spcBef>
              <a:buFont typeface="Arial" panose="020B0604020202020204" pitchFamily="34" charset="0"/>
              <a:buChar char="–"/>
            </a:pPr>
            <a:r>
              <a:rPr lang="en-US" sz="1700" dirty="0" smtClean="0">
                <a:latin typeface="Calibri" pitchFamily="34" charset="0"/>
                <a:cs typeface="Calibri" pitchFamily="34" charset="0"/>
              </a:rPr>
              <a:t>Provides accurate time based control over Ethernet</a:t>
            </a:r>
          </a:p>
          <a:p>
            <a:pPr marL="574675" lvl="1" indent="-233363" eaLnBrk="0" hangingPunct="0">
              <a:lnSpc>
                <a:spcPct val="80000"/>
              </a:lnSpc>
              <a:spcBef>
                <a:spcPts val="600"/>
              </a:spcBef>
              <a:buFont typeface="Arial" panose="020B0604020202020204" pitchFamily="34" charset="0"/>
              <a:buChar char="–"/>
            </a:pPr>
            <a:r>
              <a:rPr lang="en-US" sz="1700" dirty="0" smtClean="0">
                <a:latin typeface="Calibri" pitchFamily="34" charset="0"/>
                <a:cs typeface="Calibri" pitchFamily="34" charset="0"/>
              </a:rPr>
              <a:t>Ability to provide separate PLL (reusing Display PLL) with Fractional M multiplier for time stamping </a:t>
            </a:r>
          </a:p>
          <a:p>
            <a:pPr marL="574675" lvl="1" indent="-233363" eaLnBrk="0" hangingPunct="0">
              <a:lnSpc>
                <a:spcPct val="80000"/>
              </a:lnSpc>
              <a:spcBef>
                <a:spcPts val="600"/>
              </a:spcBef>
              <a:buFont typeface="Arial" panose="020B0604020202020204" pitchFamily="34" charset="0"/>
              <a:buChar char="–"/>
            </a:pPr>
            <a:r>
              <a:rPr lang="en-US" sz="1700" dirty="0" smtClean="0">
                <a:latin typeface="Calibri" pitchFamily="34" charset="0"/>
                <a:cs typeface="Calibri" pitchFamily="34" charset="0"/>
              </a:rPr>
              <a:t>IPV6 time stamping. Now supporting Annex D, E , F </a:t>
            </a:r>
          </a:p>
          <a:p>
            <a:pPr marL="227013" indent="-227013" eaLnBrk="0" hangingPunct="0">
              <a:lnSpc>
                <a:spcPct val="80000"/>
              </a:lnSpc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Calibri" pitchFamily="34" charset="0"/>
                <a:cs typeface="Calibri" pitchFamily="34" charset="0"/>
              </a:rPr>
              <a:t>Added support for Ethernet operation in CORE OPP50</a:t>
            </a:r>
          </a:p>
          <a:p>
            <a:pPr marL="227013" indent="-227013" eaLnBrk="0" hangingPunct="0">
              <a:lnSpc>
                <a:spcPct val="80000"/>
              </a:lnSpc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Calibri" pitchFamily="34" charset="0"/>
                <a:cs typeface="Calibri" pitchFamily="34" charset="0"/>
              </a:rPr>
              <a:t>Internal TX Delay mode supported by default to enable RGMII boot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6172200" y="1298957"/>
            <a:ext cx="2741441" cy="588005"/>
            <a:chOff x="6172200" y="990600"/>
            <a:chExt cx="2741441" cy="588005"/>
          </a:xfrm>
        </p:grpSpPr>
        <p:sp>
          <p:nvSpPr>
            <p:cNvPr id="3" name="Rectangle 2"/>
            <p:cNvSpPr/>
            <p:nvPr/>
          </p:nvSpPr>
          <p:spPr>
            <a:xfrm>
              <a:off x="6172200" y="990600"/>
              <a:ext cx="1295400" cy="50198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1"/>
            <a:lstStyle/>
            <a:p>
              <a:pPr algn="ctr"/>
              <a:r>
                <a:rPr lang="en-US" dirty="0" smtClean="0">
                  <a:latin typeface="Calibri" pitchFamily="34" charset="0"/>
                </a:rPr>
                <a:t>AM437x</a:t>
              </a:r>
              <a:endParaRPr lang="en-US" dirty="0">
                <a:latin typeface="Calibri" pitchFamily="34" charset="0"/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6705600" y="1230969"/>
              <a:ext cx="70564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err="1" smtClean="0">
                  <a:latin typeface="Calibri" pitchFamily="34" charset="0"/>
                </a:rPr>
                <a:t>CLKOUTx</a:t>
              </a:r>
              <a:endParaRPr lang="en-US" sz="1100" dirty="0">
                <a:latin typeface="Calibri" pitchFamily="34" charset="0"/>
              </a:endParaRPr>
            </a:p>
          </p:txBody>
        </p:sp>
        <p:sp>
          <p:nvSpPr>
            <p:cNvPr id="5" name="Rectangle 4"/>
            <p:cNvSpPr/>
            <p:nvPr/>
          </p:nvSpPr>
          <p:spPr>
            <a:xfrm>
              <a:off x="7694441" y="990600"/>
              <a:ext cx="1219200" cy="58800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1"/>
            <a:lstStyle/>
            <a:p>
              <a:pPr algn="ctr"/>
              <a:r>
                <a:rPr lang="en-US" dirty="0" smtClean="0">
                  <a:latin typeface="Calibri" pitchFamily="34" charset="0"/>
                </a:rPr>
                <a:t>Ethernet</a:t>
              </a:r>
            </a:p>
            <a:p>
              <a:pPr algn="ctr"/>
              <a:r>
                <a:rPr lang="en-US" dirty="0" smtClean="0">
                  <a:latin typeface="Calibri" pitchFamily="34" charset="0"/>
                </a:rPr>
                <a:t>PHY</a:t>
              </a:r>
              <a:endParaRPr lang="en-US" dirty="0">
                <a:latin typeface="Calibri" pitchFamily="34" charset="0"/>
              </a:endParaRPr>
            </a:p>
          </p:txBody>
        </p:sp>
        <p:cxnSp>
          <p:nvCxnSpPr>
            <p:cNvPr id="6" name="Straight Arrow Connector 5"/>
            <p:cNvCxnSpPr/>
            <p:nvPr/>
          </p:nvCxnSpPr>
          <p:spPr>
            <a:xfrm>
              <a:off x="7467600" y="1361774"/>
              <a:ext cx="226841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itle 1"/>
          <p:cNvSpPr txBox="1">
            <a:spLocks/>
          </p:cNvSpPr>
          <p:nvPr/>
        </p:nvSpPr>
        <p:spPr>
          <a:xfrm>
            <a:off x="231775" y="142875"/>
            <a:ext cx="8458200" cy="654567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0000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0000"/>
                </a:solidFill>
                <a:latin typeface="Arial" charset="0"/>
              </a:defRPr>
            </a:lvl2pPr>
            <a:lvl3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0000"/>
                </a:solidFill>
                <a:latin typeface="Arial" charset="0"/>
              </a:defRPr>
            </a:lvl3pPr>
            <a:lvl4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0000"/>
                </a:solidFill>
                <a:latin typeface="Arial" charset="0"/>
              </a:defRPr>
            </a:lvl4pPr>
            <a:lvl5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0000"/>
                </a:solidFill>
                <a:latin typeface="Arial" charset="0"/>
              </a:defRPr>
            </a:lvl5pPr>
            <a:lvl6pPr marL="457200"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0000"/>
                </a:solidFill>
                <a:latin typeface="Arial" charset="0"/>
              </a:defRPr>
            </a:lvl6pPr>
            <a:lvl7pPr marL="914400"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0000"/>
                </a:solidFill>
                <a:latin typeface="Arial" charset="0"/>
              </a:defRPr>
            </a:lvl7pPr>
            <a:lvl8pPr marL="1371600"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0000"/>
                </a:solidFill>
                <a:latin typeface="Arial" charset="0"/>
              </a:defRPr>
            </a:lvl8pPr>
            <a:lvl9pPr marL="1828800"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0000"/>
                </a:solidFill>
                <a:latin typeface="Arial" charset="0"/>
              </a:defRPr>
            </a:lvl9pPr>
          </a:lstStyle>
          <a:p>
            <a:pPr algn="ctr"/>
            <a:r>
              <a:rPr lang="en-US" sz="4000" dirty="0" smtClean="0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Ethernet: Changes from AM335x</a:t>
            </a:r>
            <a:endParaRPr lang="en-US" sz="4000" dirty="0">
              <a:solidFill>
                <a:schemeClr val="tx2"/>
              </a:solidFill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85077318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1476374" y="2313329"/>
            <a:ext cx="5791200" cy="1546289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  <a:latin typeface="Calibri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678066" y="2228734"/>
            <a:ext cx="1752600" cy="480904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 pitchFamily="34" charset="0"/>
            </a:endParaRPr>
          </a:p>
        </p:txBody>
      </p:sp>
      <p:sp>
        <p:nvSpPr>
          <p:cNvPr id="16387" name="AutoShape 3"/>
          <p:cNvSpPr>
            <a:spLocks noChangeArrowheads="1"/>
          </p:cNvSpPr>
          <p:nvPr/>
        </p:nvSpPr>
        <p:spPr bwMode="gray">
          <a:xfrm>
            <a:off x="255586" y="1039404"/>
            <a:ext cx="8566150" cy="788987"/>
          </a:xfrm>
          <a:prstGeom prst="roundRect">
            <a:avLst>
              <a:gd name="adj" fmla="val 16667"/>
            </a:avLst>
          </a:prstGeom>
          <a:solidFill>
            <a:schemeClr val="bg2">
              <a:alpha val="41176"/>
            </a:schemeClr>
          </a:solidFill>
          <a:ln w="9525" algn="ctr">
            <a:solidFill>
              <a:srgbClr val="FF0000"/>
            </a:solidFill>
            <a:round/>
            <a:headEnd/>
            <a:tailEnd/>
          </a:ln>
        </p:spPr>
        <p:txBody>
          <a:bodyPr wrap="square" anchor="ctr">
            <a:noAutofit/>
          </a:bodyPr>
          <a:lstStyle/>
          <a:p>
            <a:pPr eaLnBrk="1" hangingPunct="1"/>
            <a:r>
              <a:rPr lang="en-US" sz="1600" dirty="0">
                <a:solidFill>
                  <a:srgbClr val="000000"/>
                </a:solidFill>
                <a:latin typeface="Calibri" pitchFamily="34" charset="0"/>
              </a:rPr>
              <a:t>Benefit: </a:t>
            </a:r>
            <a:r>
              <a:rPr lang="en-US" sz="1600" dirty="0" smtClean="0">
                <a:solidFill>
                  <a:srgbClr val="000000"/>
                </a:solidFill>
                <a:latin typeface="Calibri" pitchFamily="34" charset="0"/>
              </a:rPr>
              <a:t>2x </a:t>
            </a:r>
            <a:r>
              <a:rPr lang="en-US" sz="1600" dirty="0" err="1" smtClean="0">
                <a:solidFill>
                  <a:srgbClr val="000000"/>
                </a:solidFill>
                <a:latin typeface="Calibri" pitchFamily="34" charset="0"/>
              </a:rPr>
              <a:t>xHCI</a:t>
            </a:r>
            <a:r>
              <a:rPr lang="en-US" sz="1600" dirty="0" smtClean="0">
                <a:solidFill>
                  <a:srgbClr val="000000"/>
                </a:solidFill>
                <a:latin typeface="Calibri" pitchFamily="34" charset="0"/>
              </a:rPr>
              <a:t> DRD (dual-role device) USB controllers with embedded DMA and integrated </a:t>
            </a:r>
            <a:r>
              <a:rPr lang="en-US" sz="1600" dirty="0">
                <a:solidFill>
                  <a:srgbClr val="000000"/>
                </a:solidFill>
                <a:latin typeface="Calibri" pitchFamily="34" charset="0"/>
              </a:rPr>
              <a:t>PHYs provide a mechanism that complies with the USB2.0 standard for data transfer between USB devices up to 480 Mbps. Its dual-role feature allows the capability to operate as a host or peripheral.</a:t>
            </a:r>
          </a:p>
        </p:txBody>
      </p:sp>
      <p:sp>
        <p:nvSpPr>
          <p:cNvPr id="16389" name="Text Box 7"/>
          <p:cNvSpPr txBox="1">
            <a:spLocks noChangeArrowheads="1"/>
          </p:cNvSpPr>
          <p:nvPr/>
        </p:nvSpPr>
        <p:spPr bwMode="auto">
          <a:xfrm>
            <a:off x="436228" y="4393019"/>
            <a:ext cx="8531225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Autofit/>
          </a:bodyPr>
          <a:lstStyle>
            <a:lvl1pPr marL="236538" indent="-236538"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marL="227013" indent="-227013">
              <a:spcBef>
                <a:spcPts val="800"/>
              </a:spcBef>
              <a:buSzPct val="85000"/>
              <a:buFont typeface="Arial" panose="020B0604020202020204" pitchFamily="34" charset="0"/>
              <a:buChar char="•"/>
            </a:pPr>
            <a:r>
              <a:rPr lang="en-US" sz="2400" b="0" dirty="0" smtClean="0">
                <a:latin typeface="Calibri" pitchFamily="34" charset="0"/>
                <a:cs typeface="Calibri" pitchFamily="34" charset="0"/>
              </a:rPr>
              <a:t>2 ports (USB0 and USB1)</a:t>
            </a:r>
          </a:p>
          <a:p>
            <a:pPr marL="227013" indent="-227013">
              <a:spcBef>
                <a:spcPts val="800"/>
              </a:spcBef>
              <a:buSzPct val="85000"/>
              <a:buFont typeface="Arial" panose="020B0604020202020204" pitchFamily="34" charset="0"/>
              <a:buChar char="•"/>
            </a:pPr>
            <a:r>
              <a:rPr lang="en-US" sz="2400" b="0" dirty="0" smtClean="0">
                <a:latin typeface="Calibri" pitchFamily="34" charset="0"/>
                <a:cs typeface="Calibri" pitchFamily="34" charset="0"/>
              </a:rPr>
              <a:t>Both ports bootable </a:t>
            </a:r>
          </a:p>
          <a:p>
            <a:pPr marL="574675" lvl="1" indent="-233363">
              <a:lnSpc>
                <a:spcPct val="80000"/>
              </a:lnSpc>
              <a:spcBef>
                <a:spcPts val="600"/>
              </a:spcBef>
              <a:buSzPct val="85000"/>
              <a:buFont typeface="Arial" panose="020B0604020202020204" pitchFamily="34" charset="0"/>
              <a:buChar char="–"/>
            </a:pPr>
            <a:r>
              <a:rPr lang="en-US" sz="2400" b="0" dirty="0" smtClean="0">
                <a:latin typeface="Calibri" pitchFamily="34" charset="0"/>
                <a:cs typeface="Calibri" pitchFamily="34" charset="0"/>
              </a:rPr>
              <a:t>USB0 as peripheral.</a:t>
            </a:r>
          </a:p>
          <a:p>
            <a:pPr marL="574675" lvl="1" indent="-233363">
              <a:lnSpc>
                <a:spcPct val="80000"/>
              </a:lnSpc>
              <a:spcBef>
                <a:spcPts val="600"/>
              </a:spcBef>
              <a:buSzPct val="85000"/>
              <a:buFont typeface="Arial" panose="020B0604020202020204" pitchFamily="34" charset="0"/>
              <a:buChar char="–"/>
            </a:pPr>
            <a:r>
              <a:rPr lang="en-US" sz="2400" b="0" dirty="0" smtClean="0">
                <a:latin typeface="Calibri" pitchFamily="34" charset="0"/>
                <a:cs typeface="Calibri" pitchFamily="34" charset="0"/>
              </a:rPr>
              <a:t>USB1 as host.  Can boot off of a MSD (i.e., flash drive)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Universal Serial Bus (USB 2.0)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595197" y="2444712"/>
            <a:ext cx="2363789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smtClean="0">
                <a:latin typeface="Calibri" pitchFamily="34" charset="0"/>
              </a:rPr>
              <a:t>AM335x</a:t>
            </a:r>
          </a:p>
          <a:p>
            <a:pPr algn="ctr"/>
            <a:r>
              <a:rPr lang="en-US" dirty="0" smtClean="0">
                <a:latin typeface="Calibri" pitchFamily="34" charset="0"/>
              </a:rPr>
              <a:t>Mentor OTG controller </a:t>
            </a:r>
            <a:endParaRPr lang="en-US" dirty="0">
              <a:latin typeface="Calibri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275306" y="2458327"/>
            <a:ext cx="1576329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smtClean="0">
                <a:latin typeface="Calibri" pitchFamily="34" charset="0"/>
              </a:rPr>
              <a:t>AM437x</a:t>
            </a:r>
          </a:p>
          <a:p>
            <a:pPr algn="ctr"/>
            <a:r>
              <a:rPr lang="en-US" dirty="0" err="1" smtClean="0">
                <a:latin typeface="Calibri" pitchFamily="34" charset="0"/>
              </a:rPr>
              <a:t>xHCI</a:t>
            </a:r>
            <a:r>
              <a:rPr lang="en-US" dirty="0" smtClean="0">
                <a:latin typeface="Calibri" pitchFamily="34" charset="0"/>
              </a:rPr>
              <a:t> controller</a:t>
            </a:r>
            <a:endParaRPr lang="en-US" dirty="0">
              <a:latin typeface="Calibri" pitchFamily="34" charset="0"/>
            </a:endParaRPr>
          </a:p>
        </p:txBody>
      </p:sp>
      <p:sp>
        <p:nvSpPr>
          <p:cNvPr id="5" name="Down Arrow 4"/>
          <p:cNvSpPr/>
          <p:nvPr/>
        </p:nvSpPr>
        <p:spPr>
          <a:xfrm rot="16200000">
            <a:off x="4368877" y="2377043"/>
            <a:ext cx="351314" cy="990600"/>
          </a:xfrm>
          <a:prstGeom prst="down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itchFamily="34" charset="0"/>
            </a:endParaRPr>
          </a:p>
        </p:txBody>
      </p:sp>
      <p:sp>
        <p:nvSpPr>
          <p:cNvPr id="8" name="Text Box 7"/>
          <p:cNvSpPr txBox="1">
            <a:spLocks noChangeArrowheads="1"/>
          </p:cNvSpPr>
          <p:nvPr/>
        </p:nvSpPr>
        <p:spPr bwMode="auto">
          <a:xfrm>
            <a:off x="1476374" y="2971800"/>
            <a:ext cx="5895974" cy="12988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36538" indent="-236538"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marL="285750" indent="-285750" eaLnBrk="1" hangingPunct="1">
              <a:spcBef>
                <a:spcPct val="20000"/>
              </a:spcBef>
              <a:buClr>
                <a:srgbClr val="336699"/>
              </a:buClr>
              <a:buSzPct val="85000"/>
              <a:buFont typeface="Arial" panose="020B0604020202020204" pitchFamily="34" charset="0"/>
              <a:buChar char="•"/>
            </a:pPr>
            <a:r>
              <a:rPr lang="en-US" sz="1400" b="0" dirty="0" smtClean="0">
                <a:solidFill>
                  <a:srgbClr val="000000"/>
                </a:solidFill>
                <a:latin typeface="Calibri" pitchFamily="34" charset="0"/>
              </a:rPr>
              <a:t>New generation </a:t>
            </a:r>
            <a:r>
              <a:rPr lang="en-US" sz="1400" b="0" dirty="0" err="1" smtClean="0">
                <a:solidFill>
                  <a:srgbClr val="000000"/>
                </a:solidFill>
                <a:latin typeface="Calibri" pitchFamily="34" charset="0"/>
              </a:rPr>
              <a:t>xHCI</a:t>
            </a:r>
            <a:r>
              <a:rPr lang="en-US" sz="1400" b="0" dirty="0" smtClean="0">
                <a:solidFill>
                  <a:srgbClr val="000000"/>
                </a:solidFill>
                <a:latin typeface="Calibri" pitchFamily="34" charset="0"/>
              </a:rPr>
              <a:t> provides industry standard register definition for USB host controllers supported by open-source drivers</a:t>
            </a:r>
          </a:p>
          <a:p>
            <a:pPr marL="285750" indent="-285750" eaLnBrk="1" hangingPunct="1">
              <a:spcBef>
                <a:spcPct val="20000"/>
              </a:spcBef>
              <a:buClr>
                <a:srgbClr val="336699"/>
              </a:buClr>
              <a:buSzPct val="85000"/>
              <a:buFont typeface="Arial" panose="020B0604020202020204" pitchFamily="34" charset="0"/>
              <a:buChar char="•"/>
            </a:pPr>
            <a:r>
              <a:rPr lang="en-US" sz="1400" b="0" dirty="0" smtClean="0">
                <a:solidFill>
                  <a:srgbClr val="000000"/>
                </a:solidFill>
                <a:latin typeface="Calibri" pitchFamily="34" charset="0"/>
              </a:rPr>
              <a:t>AM437x adds capabilities to </a:t>
            </a:r>
            <a:r>
              <a:rPr lang="en-US" sz="1400" b="0" dirty="0" err="1" smtClean="0">
                <a:solidFill>
                  <a:srgbClr val="000000"/>
                </a:solidFill>
                <a:latin typeface="Calibri" pitchFamily="34" charset="0"/>
              </a:rPr>
              <a:t>xHCI</a:t>
            </a:r>
            <a:r>
              <a:rPr lang="en-US" sz="1400" b="0" dirty="0" smtClean="0">
                <a:solidFill>
                  <a:srgbClr val="000000"/>
                </a:solidFill>
                <a:latin typeface="Calibri" pitchFamily="34" charset="0"/>
              </a:rPr>
              <a:t> for peripheral mode</a:t>
            </a:r>
          </a:p>
          <a:p>
            <a:pPr marL="285750" indent="-285750" eaLnBrk="1" hangingPunct="1">
              <a:spcBef>
                <a:spcPct val="20000"/>
              </a:spcBef>
              <a:buClr>
                <a:srgbClr val="336699"/>
              </a:buClr>
              <a:buSzPct val="85000"/>
              <a:buFont typeface="Arial" panose="020B0604020202020204" pitchFamily="34" charset="0"/>
              <a:buChar char="•"/>
            </a:pPr>
            <a:endParaRPr lang="en-US" sz="1400" b="0" dirty="0" smtClean="0">
              <a:solidFill>
                <a:srgbClr val="000000"/>
              </a:solidFill>
              <a:latin typeface="Calibri" pitchFamily="34" charset="0"/>
            </a:endParaRPr>
          </a:p>
          <a:p>
            <a:pPr marL="285750" indent="-285750" eaLnBrk="1" hangingPunct="1">
              <a:spcBef>
                <a:spcPct val="20000"/>
              </a:spcBef>
              <a:buClr>
                <a:srgbClr val="336699"/>
              </a:buClr>
              <a:buSzPct val="85000"/>
              <a:buFont typeface="Arial" panose="020B0604020202020204" pitchFamily="34" charset="0"/>
              <a:buChar char="•"/>
            </a:pPr>
            <a:endParaRPr lang="en-US" sz="1400" b="0" dirty="0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662361" y="2209800"/>
            <a:ext cx="1752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Calibri" pitchFamily="34" charset="0"/>
              </a:rPr>
              <a:t>20+% performance improvement</a:t>
            </a:r>
            <a:endParaRPr lang="en-US" sz="1400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396454935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en-US" dirty="0" err="1" smtClean="0"/>
              <a:t>Sitara</a:t>
            </a:r>
            <a:r>
              <a:rPr lang="en-US" dirty="0" smtClean="0"/>
              <a:t> </a:t>
            </a:r>
            <a:r>
              <a:rPr lang="en-US" dirty="0" smtClean="0"/>
              <a:t>Architecture: Processors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Sitara</a:t>
            </a:r>
            <a:r>
              <a:rPr lang="en-US" dirty="0" smtClean="0"/>
              <a:t> Devices Overview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9" name="Text Box 7"/>
          <p:cNvSpPr txBox="1">
            <a:spLocks noChangeArrowheads="1"/>
          </p:cNvSpPr>
          <p:nvPr/>
        </p:nvSpPr>
        <p:spPr bwMode="auto">
          <a:xfrm>
            <a:off x="148856" y="3889738"/>
            <a:ext cx="8867553" cy="25216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Autofit/>
          </a:bodyPr>
          <a:lstStyle>
            <a:lvl1pPr marL="236538" indent="-236538"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marL="227013" indent="-227013">
              <a:spcBef>
                <a:spcPts val="600"/>
              </a:spcBef>
              <a:buSzPct val="85000"/>
              <a:buFont typeface="Arial" panose="020B0604020202020204" pitchFamily="34" charset="0"/>
              <a:buChar char="•"/>
            </a:pPr>
            <a:r>
              <a:rPr lang="en-US" sz="1600" b="0" dirty="0" smtClean="0">
                <a:latin typeface="Calibri" pitchFamily="34" charset="0"/>
                <a:cs typeface="Calibri" pitchFamily="34" charset="0"/>
              </a:rPr>
              <a:t>Operating </a:t>
            </a:r>
            <a:r>
              <a:rPr lang="en-US" sz="1600" b="0" dirty="0">
                <a:latin typeface="Calibri" pitchFamily="34" charset="0"/>
                <a:cs typeface="Calibri" pitchFamily="34" charset="0"/>
              </a:rPr>
              <a:t>as a host, it </a:t>
            </a:r>
            <a:r>
              <a:rPr lang="en-US" sz="1600" b="0" dirty="0" smtClean="0">
                <a:latin typeface="Calibri" pitchFamily="34" charset="0"/>
                <a:cs typeface="Calibri" pitchFamily="34" charset="0"/>
              </a:rPr>
              <a:t>complies </a:t>
            </a:r>
            <a:r>
              <a:rPr lang="en-US" sz="1600" b="0" dirty="0">
                <a:latin typeface="Calibri" pitchFamily="34" charset="0"/>
                <a:cs typeface="Calibri" pitchFamily="34" charset="0"/>
              </a:rPr>
              <a:t>with </a:t>
            </a:r>
            <a:r>
              <a:rPr lang="en-US" sz="1600" b="0" dirty="0" smtClean="0">
                <a:latin typeface="Calibri" pitchFamily="34" charset="0"/>
                <a:cs typeface="Calibri" pitchFamily="34" charset="0"/>
              </a:rPr>
              <a:t>the USB2.0 </a:t>
            </a:r>
            <a:r>
              <a:rPr lang="en-US" sz="1600" b="0" dirty="0">
                <a:latin typeface="Calibri" pitchFamily="34" charset="0"/>
                <a:cs typeface="Calibri" pitchFamily="34" charset="0"/>
              </a:rPr>
              <a:t>standard for high-speed, full-speed and low-speed operation with a </a:t>
            </a:r>
            <a:r>
              <a:rPr lang="en-US" sz="1600" b="0" dirty="0" smtClean="0">
                <a:latin typeface="Calibri" pitchFamily="34" charset="0"/>
                <a:cs typeface="Calibri" pitchFamily="34" charset="0"/>
              </a:rPr>
              <a:t>peripheral.</a:t>
            </a:r>
            <a:endParaRPr lang="en-US" sz="1600" b="0" dirty="0">
              <a:latin typeface="Calibri" pitchFamily="34" charset="0"/>
              <a:cs typeface="Calibri" pitchFamily="34" charset="0"/>
            </a:endParaRPr>
          </a:p>
          <a:p>
            <a:pPr marL="227013" indent="-227013">
              <a:spcBef>
                <a:spcPts val="600"/>
              </a:spcBef>
              <a:buSzPct val="85000"/>
              <a:buFont typeface="Arial" panose="020B0604020202020204" pitchFamily="34" charset="0"/>
              <a:buChar char="•"/>
            </a:pPr>
            <a:r>
              <a:rPr lang="en-US" sz="1600" b="0" dirty="0">
                <a:latin typeface="Calibri" pitchFamily="34" charset="0"/>
                <a:cs typeface="Calibri" pitchFamily="34" charset="0"/>
              </a:rPr>
              <a:t>Operating as a peripheral, it </a:t>
            </a:r>
            <a:r>
              <a:rPr lang="en-US" sz="1600" b="0" dirty="0" smtClean="0">
                <a:latin typeface="Calibri" pitchFamily="34" charset="0"/>
                <a:cs typeface="Calibri" pitchFamily="34" charset="0"/>
              </a:rPr>
              <a:t>complies </a:t>
            </a:r>
            <a:r>
              <a:rPr lang="en-US" sz="1600" b="0" dirty="0">
                <a:latin typeface="Calibri" pitchFamily="34" charset="0"/>
                <a:cs typeface="Calibri" pitchFamily="34" charset="0"/>
              </a:rPr>
              <a:t>with </a:t>
            </a:r>
            <a:r>
              <a:rPr lang="en-US" sz="1600" b="0" dirty="0" smtClean="0">
                <a:latin typeface="Calibri" pitchFamily="34" charset="0"/>
                <a:cs typeface="Calibri" pitchFamily="34" charset="0"/>
              </a:rPr>
              <a:t>the USB2.0 </a:t>
            </a:r>
            <a:r>
              <a:rPr lang="en-US" sz="1600" b="0" dirty="0">
                <a:latin typeface="Calibri" pitchFamily="34" charset="0"/>
                <a:cs typeface="Calibri" pitchFamily="34" charset="0"/>
              </a:rPr>
              <a:t>standard for high-speed and full-speed operation with a </a:t>
            </a:r>
            <a:r>
              <a:rPr lang="en-US" sz="1600" b="0" dirty="0" smtClean="0">
                <a:latin typeface="Calibri" pitchFamily="34" charset="0"/>
                <a:cs typeface="Calibri" pitchFamily="34" charset="0"/>
              </a:rPr>
              <a:t>host.</a:t>
            </a:r>
          </a:p>
          <a:p>
            <a:pPr marL="227013" indent="-227013">
              <a:spcBef>
                <a:spcPts val="600"/>
              </a:spcBef>
              <a:buSzPct val="85000"/>
              <a:buFont typeface="Arial" panose="020B0604020202020204" pitchFamily="34" charset="0"/>
              <a:buChar char="•"/>
            </a:pPr>
            <a:r>
              <a:rPr lang="en-US" sz="1600" b="0" dirty="0" err="1" smtClean="0">
                <a:latin typeface="Calibri" pitchFamily="34" charset="0"/>
                <a:cs typeface="Calibri" pitchFamily="34" charset="0"/>
              </a:rPr>
              <a:t>SuperSpeed</a:t>
            </a:r>
            <a:r>
              <a:rPr lang="en-US" sz="1600" b="0" dirty="0" smtClean="0">
                <a:latin typeface="Calibri" pitchFamily="34" charset="0"/>
                <a:cs typeface="Calibri" pitchFamily="34" charset="0"/>
              </a:rPr>
              <a:t> is not supported!  (Did not integrate </a:t>
            </a:r>
            <a:r>
              <a:rPr lang="en-US" sz="1600" b="0" dirty="0" err="1" smtClean="0">
                <a:latin typeface="Calibri" pitchFamily="34" charset="0"/>
                <a:cs typeface="Calibri" pitchFamily="34" charset="0"/>
              </a:rPr>
              <a:t>SuperSpeed</a:t>
            </a:r>
            <a:r>
              <a:rPr lang="en-US" sz="1600" b="0" dirty="0" smtClean="0">
                <a:latin typeface="Calibri" pitchFamily="34" charset="0"/>
                <a:cs typeface="Calibri" pitchFamily="34" charset="0"/>
              </a:rPr>
              <a:t> PHY) </a:t>
            </a:r>
            <a:endParaRPr lang="en-US" sz="1600" b="0" dirty="0">
              <a:latin typeface="Calibri" pitchFamily="34" charset="0"/>
              <a:cs typeface="Calibri" pitchFamily="34" charset="0"/>
            </a:endParaRPr>
          </a:p>
          <a:p>
            <a:pPr marL="227013" indent="-227013">
              <a:spcBef>
                <a:spcPts val="600"/>
              </a:spcBef>
              <a:buSzPct val="85000"/>
              <a:buFont typeface="Arial" panose="020B0604020202020204" pitchFamily="34" charset="0"/>
              <a:buChar char="•"/>
            </a:pPr>
            <a:r>
              <a:rPr lang="en-US" sz="1600" b="0" dirty="0">
                <a:latin typeface="Calibri" pitchFamily="34" charset="0"/>
                <a:cs typeface="Calibri" pitchFamily="34" charset="0"/>
              </a:rPr>
              <a:t>Supports all modes of transfers (control, bulk, interrupt, and isochronous) </a:t>
            </a:r>
          </a:p>
          <a:p>
            <a:pPr marL="227013" indent="-227013">
              <a:spcBef>
                <a:spcPts val="600"/>
              </a:spcBef>
              <a:buSzPct val="85000"/>
              <a:buFont typeface="Arial" panose="020B0604020202020204" pitchFamily="34" charset="0"/>
              <a:buChar char="•"/>
            </a:pPr>
            <a:r>
              <a:rPr lang="en-US" sz="1600" b="0" dirty="0">
                <a:latin typeface="Calibri" pitchFamily="34" charset="0"/>
                <a:cs typeface="Calibri" pitchFamily="34" charset="0"/>
              </a:rPr>
              <a:t>Supports </a:t>
            </a:r>
            <a:r>
              <a:rPr lang="en-US" sz="1600" b="0" dirty="0" smtClean="0">
                <a:latin typeface="Calibri" pitchFamily="34" charset="0"/>
                <a:cs typeface="Calibri" pitchFamily="34" charset="0"/>
              </a:rPr>
              <a:t>15 </a:t>
            </a:r>
            <a:r>
              <a:rPr lang="en-US" sz="1600" b="0" dirty="0">
                <a:latin typeface="Calibri" pitchFamily="34" charset="0"/>
                <a:cs typeface="Calibri" pitchFamily="34" charset="0"/>
              </a:rPr>
              <a:t>simultaneous Transmit (TX) and </a:t>
            </a:r>
            <a:r>
              <a:rPr lang="en-US" sz="1600" b="0" dirty="0" smtClean="0">
                <a:latin typeface="Calibri" pitchFamily="34" charset="0"/>
                <a:cs typeface="Calibri" pitchFamily="34" charset="0"/>
              </a:rPr>
              <a:t>15 </a:t>
            </a:r>
            <a:r>
              <a:rPr lang="en-US" sz="1600" b="0" dirty="0">
                <a:latin typeface="Calibri" pitchFamily="34" charset="0"/>
                <a:cs typeface="Calibri" pitchFamily="34" charset="0"/>
              </a:rPr>
              <a:t>Receive (RX) endpoints, in addition to endpoint </a:t>
            </a:r>
            <a:r>
              <a:rPr lang="en-US" sz="1600" b="0" dirty="0" smtClean="0">
                <a:latin typeface="Calibri" pitchFamily="34" charset="0"/>
                <a:cs typeface="Calibri" pitchFamily="34" charset="0"/>
              </a:rPr>
              <a:t>0</a:t>
            </a:r>
          </a:p>
          <a:p>
            <a:pPr marL="227013" indent="-227013">
              <a:spcBef>
                <a:spcPts val="600"/>
              </a:spcBef>
              <a:buSzPct val="85000"/>
              <a:buFont typeface="Arial" panose="020B0604020202020204" pitchFamily="34" charset="0"/>
              <a:buChar char="•"/>
            </a:pPr>
            <a:r>
              <a:rPr lang="en-US" sz="1600" b="0" dirty="0" smtClean="0">
                <a:latin typeface="Calibri" pitchFamily="34" charset="0"/>
                <a:cs typeface="Calibri" pitchFamily="34" charset="0"/>
              </a:rPr>
              <a:t>All new devices (Keystone, </a:t>
            </a:r>
            <a:r>
              <a:rPr lang="en-US" sz="1600" b="0" dirty="0" err="1" smtClean="0">
                <a:latin typeface="Calibri" pitchFamily="34" charset="0"/>
                <a:cs typeface="Calibri" pitchFamily="34" charset="0"/>
              </a:rPr>
              <a:t>Vayu</a:t>
            </a:r>
            <a:r>
              <a:rPr lang="en-US" sz="1600" b="0" dirty="0" smtClean="0">
                <a:latin typeface="Calibri" pitchFamily="34" charset="0"/>
                <a:cs typeface="Calibri" pitchFamily="34" charset="0"/>
              </a:rPr>
              <a:t>, etc.) going forward will be using </a:t>
            </a:r>
            <a:r>
              <a:rPr lang="en-US" sz="1600" b="0" dirty="0" err="1" smtClean="0">
                <a:latin typeface="Calibri" pitchFamily="34" charset="0"/>
                <a:cs typeface="Calibri" pitchFamily="34" charset="0"/>
              </a:rPr>
              <a:t>xHCI</a:t>
            </a:r>
            <a:r>
              <a:rPr lang="en-US" sz="1600" b="0" dirty="0" smtClean="0">
                <a:latin typeface="Calibri" pitchFamily="34" charset="0"/>
                <a:cs typeface="Calibri" pitchFamily="34" charset="0"/>
              </a:rPr>
              <a:t> controller (driver compatibility).</a:t>
            </a:r>
            <a:endParaRPr lang="en-US" sz="1600" b="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637" y="25912"/>
            <a:ext cx="8458200" cy="814388"/>
          </a:xfrm>
        </p:spPr>
        <p:txBody>
          <a:bodyPr/>
          <a:lstStyle/>
          <a:p>
            <a:r>
              <a:rPr lang="en-US" dirty="0" smtClean="0"/>
              <a:t>Universal </a:t>
            </a:r>
            <a:r>
              <a:rPr lang="en-US" dirty="0"/>
              <a:t>Serial </a:t>
            </a:r>
            <a:r>
              <a:rPr lang="en-US" dirty="0" smtClean="0"/>
              <a:t>Bus (USB 2.0)</a:t>
            </a:r>
            <a:endParaRPr 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7178" t="2892" r="1794"/>
          <a:stretch>
            <a:fillRect/>
          </a:stretch>
        </p:blipFill>
        <p:spPr bwMode="auto">
          <a:xfrm>
            <a:off x="150706" y="786809"/>
            <a:ext cx="8897598" cy="29452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349844964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1775" y="25912"/>
            <a:ext cx="8458200" cy="750265"/>
          </a:xfrm>
        </p:spPr>
        <p:txBody>
          <a:bodyPr/>
          <a:lstStyle/>
          <a:p>
            <a:pPr algn="ctr"/>
            <a:r>
              <a:rPr lang="en-US" dirty="0"/>
              <a:t>External </a:t>
            </a:r>
            <a:r>
              <a:rPr lang="en-US" dirty="0" smtClean="0"/>
              <a:t>Memory Interfaces</a:t>
            </a:r>
            <a:endParaRPr lang="en-US" dirty="0"/>
          </a:p>
        </p:txBody>
      </p:sp>
      <p:sp>
        <p:nvSpPr>
          <p:cNvPr id="9" name="Text Box 4"/>
          <p:cNvSpPr txBox="1">
            <a:spLocks noChangeArrowheads="1"/>
          </p:cNvSpPr>
          <p:nvPr/>
        </p:nvSpPr>
        <p:spPr bwMode="auto">
          <a:xfrm>
            <a:off x="185738" y="669841"/>
            <a:ext cx="8610600" cy="57708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3429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latin typeface="Calibri" pitchFamily="34" charset="0"/>
              </a:rPr>
              <a:t>Features of the GPMC include:</a:t>
            </a:r>
          </a:p>
          <a:p>
            <a:pPr marL="227013" lvl="1" indent="-227013">
              <a:spcBef>
                <a:spcPts val="600"/>
              </a:spcBef>
              <a:buSzPct val="85000"/>
              <a:buFont typeface="Arial" panose="020B0604020202020204" pitchFamily="34" charset="0"/>
              <a:buChar char="•"/>
            </a:pPr>
            <a:r>
              <a:rPr lang="en-US" sz="1600" b="0" dirty="0" smtClean="0">
                <a:latin typeface="Calibri" pitchFamily="34" charset="0"/>
                <a:cs typeface="Calibri" pitchFamily="34" charset="0"/>
              </a:rPr>
              <a:t>8-bit </a:t>
            </a:r>
            <a:r>
              <a:rPr lang="en-US" sz="1600" b="0" dirty="0">
                <a:latin typeface="Calibri" pitchFamily="34" charset="0"/>
                <a:cs typeface="Calibri" pitchFamily="34" charset="0"/>
              </a:rPr>
              <a:t>and 16-bit wide data bus</a:t>
            </a:r>
          </a:p>
          <a:p>
            <a:pPr marL="227013" lvl="1" indent="-227013">
              <a:spcBef>
                <a:spcPts val="600"/>
              </a:spcBef>
              <a:buSzPct val="85000"/>
              <a:buFont typeface="Arial" panose="020B0604020202020204" pitchFamily="34" charset="0"/>
              <a:buChar char="•"/>
            </a:pPr>
            <a:r>
              <a:rPr lang="en-US" sz="1600" b="0" dirty="0" smtClean="0">
                <a:latin typeface="Calibri" pitchFamily="34" charset="0"/>
                <a:cs typeface="Calibri" pitchFamily="34" charset="0"/>
              </a:rPr>
              <a:t>Programmable </a:t>
            </a:r>
            <a:r>
              <a:rPr lang="en-US" sz="1600" b="0" dirty="0">
                <a:latin typeface="Calibri" pitchFamily="34" charset="0"/>
                <a:cs typeface="Calibri" pitchFamily="34" charset="0"/>
              </a:rPr>
              <a:t>cycle timings for each chip select</a:t>
            </a:r>
          </a:p>
          <a:p>
            <a:pPr marL="227013" lvl="1" indent="-227013">
              <a:spcBef>
                <a:spcPts val="600"/>
              </a:spcBef>
              <a:buSzPct val="85000"/>
              <a:buFont typeface="Arial" panose="020B0604020202020204" pitchFamily="34" charset="0"/>
              <a:buChar char="•"/>
            </a:pPr>
            <a:r>
              <a:rPr lang="en-US" sz="1600" b="0" dirty="0" smtClean="0">
                <a:latin typeface="Calibri" pitchFamily="34" charset="0"/>
                <a:cs typeface="Calibri" pitchFamily="34" charset="0"/>
              </a:rPr>
              <a:t>Up </a:t>
            </a:r>
            <a:r>
              <a:rPr lang="en-US" sz="1600" b="0" dirty="0">
                <a:latin typeface="Calibri" pitchFamily="34" charset="0"/>
                <a:cs typeface="Calibri" pitchFamily="34" charset="0"/>
              </a:rPr>
              <a:t>to 16-bit ECC support for NAND Flash using BCH code (t=4, 8 or 16) or Hamming code for 8-bit or 16-bit NAND-flash</a:t>
            </a:r>
          </a:p>
          <a:p>
            <a:pPr marL="227013" lvl="1" indent="-227013">
              <a:spcBef>
                <a:spcPts val="600"/>
              </a:spcBef>
              <a:buSzPct val="85000"/>
              <a:buFont typeface="Arial" panose="020B0604020202020204" pitchFamily="34" charset="0"/>
              <a:buChar char="•"/>
            </a:pPr>
            <a:r>
              <a:rPr lang="en-US" sz="1600" b="0" dirty="0" smtClean="0">
                <a:latin typeface="Calibri" pitchFamily="34" charset="0"/>
                <a:cs typeface="Calibri" pitchFamily="34" charset="0"/>
              </a:rPr>
              <a:t>Integrated </a:t>
            </a:r>
            <a:r>
              <a:rPr lang="en-US" sz="1600" b="0" dirty="0">
                <a:latin typeface="Calibri" pitchFamily="34" charset="0"/>
                <a:cs typeface="Calibri" pitchFamily="34" charset="0"/>
              </a:rPr>
              <a:t>ELM (Error Locator Module) to provide ECC calculation (up to 16b) for NAND support. Supports 4-bit, 8-bit and 16-bit per 512byte block error location based on BCH </a:t>
            </a:r>
            <a:r>
              <a:rPr lang="en-US" sz="1600" b="0" dirty="0" smtClean="0">
                <a:latin typeface="Calibri" pitchFamily="34" charset="0"/>
                <a:cs typeface="Calibri" pitchFamily="34" charset="0"/>
              </a:rPr>
              <a:t>algorithms</a:t>
            </a:r>
          </a:p>
          <a:p>
            <a:pPr marL="227013" lvl="1" indent="-227013">
              <a:spcBef>
                <a:spcPts val="600"/>
              </a:spcBef>
              <a:buSzPct val="85000"/>
              <a:buFont typeface="Arial" panose="020B0604020202020204" pitchFamily="34" charset="0"/>
              <a:buChar char="•"/>
            </a:pPr>
            <a:r>
              <a:rPr lang="en-US" sz="1600" b="0" dirty="0" smtClean="0">
                <a:latin typeface="Calibri" pitchFamily="34" charset="0"/>
                <a:cs typeface="Calibri" pitchFamily="34" charset="0"/>
              </a:rPr>
              <a:t>used to connect NAND, NOR (</a:t>
            </a:r>
            <a:r>
              <a:rPr lang="en-US" sz="1600" b="0" dirty="0" err="1" smtClean="0">
                <a:latin typeface="Calibri" pitchFamily="34" charset="0"/>
                <a:cs typeface="Calibri" pitchFamily="34" charset="0"/>
              </a:rPr>
              <a:t>async</a:t>
            </a:r>
            <a:r>
              <a:rPr lang="en-US" sz="1600" b="0" dirty="0" smtClean="0">
                <a:latin typeface="Calibri" pitchFamily="34" charset="0"/>
                <a:cs typeface="Calibri" pitchFamily="34" charset="0"/>
              </a:rPr>
              <a:t> and sync), FPGAs, etc</a:t>
            </a:r>
          </a:p>
          <a:p>
            <a:pPr eaLnBrk="1" hangingPunct="1">
              <a:spcBef>
                <a:spcPts val="600"/>
              </a:spcBef>
            </a:pPr>
            <a:r>
              <a:rPr lang="en-US" dirty="0" smtClean="0">
                <a:latin typeface="Calibri" pitchFamily="34" charset="0"/>
              </a:rPr>
              <a:t>Features of the MMC/SD include support for:</a:t>
            </a:r>
          </a:p>
          <a:p>
            <a:pPr marL="227013" lvl="1" indent="-227013">
              <a:spcBef>
                <a:spcPts val="600"/>
              </a:spcBef>
              <a:buSzPct val="85000"/>
              <a:buFont typeface="Arial" panose="020B0604020202020204" pitchFamily="34" charset="0"/>
              <a:buChar char="•"/>
            </a:pPr>
            <a:r>
              <a:rPr lang="en-US" sz="1600" b="0" dirty="0" smtClean="0">
                <a:latin typeface="Calibri" pitchFamily="34" charset="0"/>
                <a:cs typeface="Calibri" pitchFamily="34" charset="0"/>
              </a:rPr>
              <a:t>3 MMC/SD ports</a:t>
            </a:r>
          </a:p>
          <a:p>
            <a:pPr marL="227013" lvl="1" indent="-227013">
              <a:spcBef>
                <a:spcPts val="600"/>
              </a:spcBef>
              <a:buSzPct val="85000"/>
              <a:buFont typeface="Arial" panose="020B0604020202020204" pitchFamily="34" charset="0"/>
              <a:buChar char="•"/>
            </a:pPr>
            <a:r>
              <a:rPr lang="en-US" sz="1600" b="0" dirty="0" smtClean="0">
                <a:latin typeface="Calibri" pitchFamily="34" charset="0"/>
                <a:cs typeface="Calibri" pitchFamily="34" charset="0"/>
              </a:rPr>
              <a:t>Multimedia card (MMC v4.3/ SD 2.0 ), supports &gt;2GB capacity on </a:t>
            </a:r>
            <a:r>
              <a:rPr lang="en-US" sz="1600" b="0" dirty="0" err="1" smtClean="0">
                <a:latin typeface="Calibri" pitchFamily="34" charset="0"/>
                <a:cs typeface="Calibri" pitchFamily="34" charset="0"/>
              </a:rPr>
              <a:t>eMMC</a:t>
            </a:r>
            <a:r>
              <a:rPr lang="en-US" sz="1600" b="0" dirty="0" smtClean="0">
                <a:latin typeface="Calibri" pitchFamily="34" charset="0"/>
                <a:cs typeface="Calibri" pitchFamily="34" charset="0"/>
              </a:rPr>
              <a:t> boot on MMC0</a:t>
            </a:r>
          </a:p>
          <a:p>
            <a:pPr marL="227013" lvl="1" indent="-227013">
              <a:spcBef>
                <a:spcPts val="600"/>
              </a:spcBef>
              <a:buSzPct val="85000"/>
              <a:buFont typeface="Arial" panose="020B0604020202020204" pitchFamily="34" charset="0"/>
              <a:buChar char="•"/>
            </a:pPr>
            <a:r>
              <a:rPr lang="en-US" sz="1600" b="0" dirty="0" smtClean="0">
                <a:latin typeface="Calibri" pitchFamily="34" charset="0"/>
                <a:cs typeface="Calibri" pitchFamily="34" charset="0"/>
              </a:rPr>
              <a:t>Card detect and write protect on each MMCSD port</a:t>
            </a:r>
          </a:p>
          <a:p>
            <a:pPr marL="227013" lvl="1" indent="-227013">
              <a:spcBef>
                <a:spcPts val="600"/>
              </a:spcBef>
              <a:buSzPct val="85000"/>
              <a:buFont typeface="Arial" panose="020B0604020202020204" pitchFamily="34" charset="0"/>
              <a:buChar char="•"/>
            </a:pPr>
            <a:r>
              <a:rPr lang="en-US" sz="1600" b="0" dirty="0" smtClean="0">
                <a:latin typeface="Calibri" pitchFamily="34" charset="0"/>
                <a:cs typeface="Calibri" pitchFamily="34" charset="0"/>
              </a:rPr>
              <a:t>48 MHz maximum I/O clock rate (up to SDR25 speeds)</a:t>
            </a:r>
          </a:p>
          <a:p>
            <a:pPr eaLnBrk="1" hangingPunct="1">
              <a:spcBef>
                <a:spcPts val="600"/>
              </a:spcBef>
            </a:pPr>
            <a:r>
              <a:rPr lang="en-US" dirty="0" smtClean="0">
                <a:solidFill>
                  <a:srgbClr val="00B050"/>
                </a:solidFill>
                <a:latin typeface="Calibri" pitchFamily="34" charset="0"/>
              </a:rPr>
              <a:t>Features of the QSPI include:</a:t>
            </a:r>
          </a:p>
          <a:p>
            <a:pPr marL="227013" lvl="1" indent="-227013">
              <a:spcBef>
                <a:spcPts val="600"/>
              </a:spcBef>
              <a:buSzPct val="85000"/>
              <a:buFont typeface="Arial" panose="020B0604020202020204" pitchFamily="34" charset="0"/>
              <a:buChar char="•"/>
            </a:pPr>
            <a:r>
              <a:rPr lang="en-US" sz="1600" b="0" dirty="0" smtClean="0">
                <a:solidFill>
                  <a:srgbClr val="00B050"/>
                </a:solidFill>
                <a:latin typeface="Calibri" pitchFamily="34" charset="0"/>
                <a:cs typeface="Calibri" pitchFamily="34" charset="0"/>
              </a:rPr>
              <a:t>Supports up to 4bit read, 1bit write</a:t>
            </a:r>
          </a:p>
          <a:p>
            <a:pPr marL="227013" lvl="1" indent="-227013">
              <a:spcBef>
                <a:spcPts val="600"/>
              </a:spcBef>
              <a:buSzPct val="85000"/>
              <a:buFont typeface="Arial" panose="020B0604020202020204" pitchFamily="34" charset="0"/>
              <a:buChar char="•"/>
            </a:pPr>
            <a:r>
              <a:rPr lang="en-US" sz="1600" b="0" dirty="0" smtClean="0">
                <a:solidFill>
                  <a:srgbClr val="00B050"/>
                </a:solidFill>
                <a:latin typeface="Calibri" pitchFamily="34" charset="0"/>
                <a:cs typeface="Calibri" pitchFamily="34" charset="0"/>
              </a:rPr>
              <a:t>Up to 48MHz clock, Master only</a:t>
            </a:r>
          </a:p>
          <a:p>
            <a:pPr marL="227013" lvl="1" indent="-227013">
              <a:spcBef>
                <a:spcPts val="600"/>
              </a:spcBef>
              <a:buSzPct val="85000"/>
              <a:buFont typeface="Arial" panose="020B0604020202020204" pitchFamily="34" charset="0"/>
              <a:buChar char="•"/>
            </a:pPr>
            <a:r>
              <a:rPr lang="en-US" sz="1600" b="0" dirty="0" smtClean="0">
                <a:solidFill>
                  <a:srgbClr val="00B050"/>
                </a:solidFill>
                <a:latin typeface="Calibri" pitchFamily="34" charset="0"/>
                <a:cs typeface="Calibri" pitchFamily="34" charset="0"/>
              </a:rPr>
              <a:t>Supports </a:t>
            </a:r>
            <a:r>
              <a:rPr lang="en-US" sz="1600" b="0" dirty="0" err="1" smtClean="0">
                <a:solidFill>
                  <a:srgbClr val="00B050"/>
                </a:solidFill>
                <a:latin typeface="Calibri" pitchFamily="34" charset="0"/>
                <a:cs typeface="Calibri" pitchFamily="34" charset="0"/>
              </a:rPr>
              <a:t>eXecute</a:t>
            </a:r>
            <a:r>
              <a:rPr lang="en-US" sz="1600" b="0" dirty="0" smtClean="0">
                <a:solidFill>
                  <a:srgbClr val="00B050"/>
                </a:solidFill>
                <a:latin typeface="Calibri" pitchFamily="34" charset="0"/>
                <a:cs typeface="Calibri" pitchFamily="34" charset="0"/>
              </a:rPr>
              <a:t>-In-Place (XIP) from serial NOR flash</a:t>
            </a:r>
          </a:p>
          <a:p>
            <a:pPr marL="227013" lvl="1" indent="-227013">
              <a:spcBef>
                <a:spcPts val="600"/>
              </a:spcBef>
              <a:buSzPct val="85000"/>
              <a:buFont typeface="Arial" panose="020B0604020202020204" pitchFamily="34" charset="0"/>
              <a:buChar char="•"/>
            </a:pPr>
            <a:r>
              <a:rPr lang="en-US" sz="1600" b="0" dirty="0" smtClean="0">
                <a:solidFill>
                  <a:srgbClr val="00B050"/>
                </a:solidFill>
                <a:latin typeface="Calibri" pitchFamily="34" charset="0"/>
                <a:cs typeface="Calibri" pitchFamily="34" charset="0"/>
              </a:rPr>
              <a:t>Primarily intended for fast boot from quad-SPI flash devices</a:t>
            </a:r>
            <a:endParaRPr lang="en-US" sz="1600" b="0" dirty="0">
              <a:solidFill>
                <a:srgbClr val="00B050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976007" y="6015165"/>
            <a:ext cx="18497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00B050"/>
                </a:solidFill>
              </a:rPr>
              <a:t>New feature vs. AM335x</a:t>
            </a:r>
            <a:endParaRPr lang="en-US" sz="12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4182574259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40" y="36545"/>
            <a:ext cx="8458200" cy="814388"/>
          </a:xfrm>
        </p:spPr>
        <p:txBody>
          <a:bodyPr>
            <a:normAutofit/>
          </a:bodyPr>
          <a:lstStyle/>
          <a:p>
            <a:r>
              <a:rPr lang="en-US" dirty="0" smtClean="0"/>
              <a:t>AM437x: Numerous Serial Peripherals</a:t>
            </a:r>
            <a:endParaRPr lang="en-US" dirty="0"/>
          </a:p>
        </p:txBody>
      </p:sp>
      <p:sp>
        <p:nvSpPr>
          <p:cNvPr id="18435" name="Content Placeholder 2"/>
          <p:cNvSpPr>
            <a:spLocks noGrp="1"/>
          </p:cNvSpPr>
          <p:nvPr>
            <p:ph idx="1"/>
          </p:nvPr>
        </p:nvSpPr>
        <p:spPr>
          <a:xfrm>
            <a:off x="333375" y="754912"/>
            <a:ext cx="8467725" cy="5571460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  <a:spcBef>
                <a:spcPts val="600"/>
              </a:spcBef>
            </a:pPr>
            <a:r>
              <a:rPr lang="en-US" sz="1600" dirty="0" smtClean="0">
                <a:solidFill>
                  <a:srgbClr val="00B050"/>
                </a:solidFill>
              </a:rPr>
              <a:t>12</a:t>
            </a:r>
            <a:r>
              <a:rPr lang="en-US" sz="1600" dirty="0" smtClean="0"/>
              <a:t> GP Timers &amp; 1 watchdog timer</a:t>
            </a:r>
          </a:p>
          <a:p>
            <a:pPr lvl="1">
              <a:lnSpc>
                <a:spcPct val="80000"/>
              </a:lnSpc>
              <a:spcBef>
                <a:spcPts val="600"/>
              </a:spcBef>
            </a:pPr>
            <a:r>
              <a:rPr lang="en-US" sz="1400" dirty="0" smtClean="0"/>
              <a:t>Free-running 32-bit upward counter. Runs off 32KHz or 19.2, 24, 25, 26 MHz system clock.</a:t>
            </a:r>
          </a:p>
          <a:p>
            <a:pPr lvl="1">
              <a:lnSpc>
                <a:spcPct val="80000"/>
              </a:lnSpc>
              <a:spcBef>
                <a:spcPts val="600"/>
              </a:spcBef>
            </a:pPr>
            <a:r>
              <a:rPr lang="en-US" sz="1400" dirty="0" smtClean="0"/>
              <a:t>WDT: MPU Watchdog (runs off of 32KHz system clock)</a:t>
            </a:r>
          </a:p>
          <a:p>
            <a:pPr>
              <a:lnSpc>
                <a:spcPct val="80000"/>
              </a:lnSpc>
              <a:spcBef>
                <a:spcPts val="600"/>
              </a:spcBef>
            </a:pPr>
            <a:r>
              <a:rPr lang="en-US" sz="1600" dirty="0" smtClean="0">
                <a:solidFill>
                  <a:srgbClr val="00B050"/>
                </a:solidFill>
              </a:rPr>
              <a:t>1 Sync Timer (32KHz)</a:t>
            </a:r>
          </a:p>
          <a:p>
            <a:pPr lvl="1">
              <a:lnSpc>
                <a:spcPct val="80000"/>
              </a:lnSpc>
              <a:spcBef>
                <a:spcPts val="600"/>
              </a:spcBef>
            </a:pPr>
            <a:r>
              <a:rPr lang="en-US" sz="1400" dirty="0" smtClean="0">
                <a:solidFill>
                  <a:srgbClr val="00B050"/>
                </a:solidFill>
              </a:rPr>
              <a:t>Special always on 32K timer for OS</a:t>
            </a:r>
            <a:endParaRPr lang="en-US" sz="1400" dirty="0" smtClean="0"/>
          </a:p>
          <a:p>
            <a:pPr>
              <a:lnSpc>
                <a:spcPct val="80000"/>
              </a:lnSpc>
              <a:spcBef>
                <a:spcPts val="600"/>
              </a:spcBef>
            </a:pPr>
            <a:r>
              <a:rPr lang="en-US" sz="1600" dirty="0" smtClean="0"/>
              <a:t>I2C (3)</a:t>
            </a:r>
          </a:p>
          <a:p>
            <a:pPr lvl="1">
              <a:lnSpc>
                <a:spcPct val="80000"/>
              </a:lnSpc>
              <a:spcBef>
                <a:spcPts val="600"/>
              </a:spcBef>
            </a:pPr>
            <a:r>
              <a:rPr lang="en-US" sz="1400" dirty="0" smtClean="0"/>
              <a:t>3 I2C ports compliant with Philips I2C specification version 2.1</a:t>
            </a:r>
          </a:p>
          <a:p>
            <a:pPr lvl="1">
              <a:lnSpc>
                <a:spcPct val="80000"/>
              </a:lnSpc>
              <a:spcBef>
                <a:spcPts val="600"/>
              </a:spcBef>
            </a:pPr>
            <a:r>
              <a:rPr lang="en-US" sz="1400" dirty="0" smtClean="0"/>
              <a:t>Support for standard (up to 100K bits/s) and fast (up to 400K bits/s) modes</a:t>
            </a:r>
          </a:p>
          <a:p>
            <a:pPr>
              <a:lnSpc>
                <a:spcPct val="80000"/>
              </a:lnSpc>
              <a:spcBef>
                <a:spcPts val="600"/>
              </a:spcBef>
            </a:pPr>
            <a:r>
              <a:rPr lang="en-US" sz="1600" dirty="0" smtClean="0"/>
              <a:t>General-Purpose I/O (GPIO) Interface (</a:t>
            </a:r>
            <a:r>
              <a:rPr lang="en-US" sz="1600" dirty="0" smtClean="0">
                <a:solidFill>
                  <a:srgbClr val="00B050"/>
                </a:solidFill>
              </a:rPr>
              <a:t>6 banks</a:t>
            </a:r>
            <a:r>
              <a:rPr lang="en-US" sz="1600" dirty="0" smtClean="0"/>
              <a:t>)</a:t>
            </a:r>
          </a:p>
          <a:p>
            <a:pPr lvl="1">
              <a:lnSpc>
                <a:spcPct val="80000"/>
              </a:lnSpc>
              <a:spcBef>
                <a:spcPts val="600"/>
              </a:spcBef>
            </a:pPr>
            <a:r>
              <a:rPr lang="en-US" sz="1400" dirty="0" smtClean="0"/>
              <a:t>Synchronous interrupt requests in active mode from each channel are processed by GIC (General Interrupt Controller) in MPUSS.</a:t>
            </a:r>
          </a:p>
          <a:p>
            <a:pPr lvl="1">
              <a:lnSpc>
                <a:spcPct val="80000"/>
              </a:lnSpc>
              <a:spcBef>
                <a:spcPts val="600"/>
              </a:spcBef>
            </a:pPr>
            <a:r>
              <a:rPr lang="en-US" sz="1400" dirty="0" smtClean="0"/>
              <a:t>Asynchronous wake-up request</a:t>
            </a:r>
          </a:p>
          <a:p>
            <a:pPr lvl="1">
              <a:lnSpc>
                <a:spcPct val="80000"/>
              </a:lnSpc>
              <a:spcBef>
                <a:spcPts val="600"/>
              </a:spcBef>
            </a:pPr>
            <a:r>
              <a:rPr lang="en-US" sz="1400" dirty="0" smtClean="0"/>
              <a:t>192 total GPIOs </a:t>
            </a:r>
            <a:r>
              <a:rPr lang="en-US" sz="1400" dirty="0" err="1" smtClean="0"/>
              <a:t>muxed</a:t>
            </a:r>
            <a:r>
              <a:rPr lang="en-US" sz="1400" dirty="0" smtClean="0"/>
              <a:t> with other signals</a:t>
            </a:r>
          </a:p>
          <a:p>
            <a:pPr>
              <a:lnSpc>
                <a:spcPct val="80000"/>
              </a:lnSpc>
              <a:spcBef>
                <a:spcPts val="600"/>
              </a:spcBef>
            </a:pPr>
            <a:r>
              <a:rPr lang="en-US" sz="1600" dirty="0" smtClean="0"/>
              <a:t>Multichannel Audio Serial Port Interface (2)</a:t>
            </a:r>
          </a:p>
          <a:p>
            <a:pPr lvl="1">
              <a:lnSpc>
                <a:spcPct val="80000"/>
              </a:lnSpc>
              <a:spcBef>
                <a:spcPts val="600"/>
              </a:spcBef>
            </a:pPr>
            <a:r>
              <a:rPr lang="en-US" sz="1400" dirty="0" smtClean="0"/>
              <a:t>Data Clock 50 MHz , </a:t>
            </a:r>
          </a:p>
          <a:p>
            <a:pPr lvl="1">
              <a:lnSpc>
                <a:spcPct val="80000"/>
              </a:lnSpc>
              <a:spcBef>
                <a:spcPts val="600"/>
              </a:spcBef>
            </a:pPr>
            <a:r>
              <a:rPr lang="en-US" sz="1400" dirty="0" smtClean="0"/>
              <a:t>Two Clock Zones and up to 4 Serial Data Pins per </a:t>
            </a:r>
            <a:r>
              <a:rPr lang="en-US" sz="1400" dirty="0" err="1" smtClean="0"/>
              <a:t>McASP</a:t>
            </a:r>
            <a:r>
              <a:rPr lang="en-US" sz="1400" dirty="0" smtClean="0"/>
              <a:t> port</a:t>
            </a:r>
          </a:p>
          <a:p>
            <a:pPr lvl="1">
              <a:lnSpc>
                <a:spcPct val="80000"/>
              </a:lnSpc>
              <a:spcBef>
                <a:spcPts val="600"/>
              </a:spcBef>
            </a:pPr>
            <a:r>
              <a:rPr lang="en-US" sz="1400" dirty="0" smtClean="0"/>
              <a:t>Supports TDM, I2S and Similar Formats</a:t>
            </a:r>
          </a:p>
          <a:p>
            <a:pPr lvl="1">
              <a:lnSpc>
                <a:spcPct val="80000"/>
              </a:lnSpc>
              <a:spcBef>
                <a:spcPts val="600"/>
              </a:spcBef>
            </a:pPr>
            <a:r>
              <a:rPr lang="en-US" sz="1400" dirty="0" smtClean="0"/>
              <a:t>Supports DIT mode </a:t>
            </a:r>
          </a:p>
          <a:p>
            <a:pPr>
              <a:lnSpc>
                <a:spcPct val="80000"/>
              </a:lnSpc>
              <a:spcBef>
                <a:spcPts val="600"/>
              </a:spcBef>
            </a:pPr>
            <a:r>
              <a:rPr lang="en-US" sz="1600" dirty="0" smtClean="0"/>
              <a:t>Universal Asynchronous Receiver Transmitters (UART) (6)</a:t>
            </a:r>
          </a:p>
          <a:p>
            <a:pPr lvl="1">
              <a:lnSpc>
                <a:spcPct val="80000"/>
              </a:lnSpc>
              <a:spcBef>
                <a:spcPts val="600"/>
              </a:spcBef>
            </a:pPr>
            <a:r>
              <a:rPr lang="en-US" sz="1400" dirty="0" smtClean="0"/>
              <a:t>UART1 will support full Modem Control (CTS,RTS,DTR, DSR, DCD, RIN)</a:t>
            </a:r>
          </a:p>
          <a:p>
            <a:pPr lvl="1">
              <a:lnSpc>
                <a:spcPct val="80000"/>
              </a:lnSpc>
              <a:spcBef>
                <a:spcPts val="600"/>
              </a:spcBef>
            </a:pPr>
            <a:r>
              <a:rPr lang="en-US" sz="1400" dirty="0" smtClean="0"/>
              <a:t>All UARTs support IrDA, CIR and RTS, CTS flow control.</a:t>
            </a:r>
          </a:p>
          <a:p>
            <a:pPr lvl="1">
              <a:lnSpc>
                <a:spcPct val="80000"/>
              </a:lnSpc>
              <a:spcBef>
                <a:spcPts val="600"/>
              </a:spcBef>
            </a:pPr>
            <a:r>
              <a:rPr lang="en-US" sz="1400" dirty="0" smtClean="0"/>
              <a:t>Supports baud rate up-to 3.6M bits/s.</a:t>
            </a:r>
            <a:endParaRPr lang="en-US" sz="1400" b="1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6976007" y="6015165"/>
            <a:ext cx="18497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00B050"/>
                </a:solidFill>
              </a:rPr>
              <a:t>New feature vs. AM335x</a:t>
            </a:r>
            <a:endParaRPr lang="en-US" sz="12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462355699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Content Placeholder 2"/>
          <p:cNvSpPr>
            <a:spLocks noGrp="1"/>
          </p:cNvSpPr>
          <p:nvPr>
            <p:ph idx="1"/>
          </p:nvPr>
        </p:nvSpPr>
        <p:spPr>
          <a:xfrm>
            <a:off x="180975" y="935665"/>
            <a:ext cx="8467725" cy="5146158"/>
          </a:xfrm>
        </p:spPr>
        <p:txBody>
          <a:bodyPr/>
          <a:lstStyle/>
          <a:p>
            <a:pPr>
              <a:lnSpc>
                <a:spcPct val="80000"/>
              </a:lnSpc>
              <a:spcBef>
                <a:spcPts val="600"/>
              </a:spcBef>
            </a:pPr>
            <a:r>
              <a:rPr lang="en-US" dirty="0" smtClean="0"/>
              <a:t>PWM Subsystem</a:t>
            </a:r>
          </a:p>
          <a:p>
            <a:pPr lvl="1">
              <a:lnSpc>
                <a:spcPct val="80000"/>
              </a:lnSpc>
              <a:spcBef>
                <a:spcPts val="600"/>
              </a:spcBef>
            </a:pPr>
            <a:r>
              <a:rPr lang="en-US" sz="1600" dirty="0" err="1" smtClean="0"/>
              <a:t>eCAP</a:t>
            </a:r>
            <a:r>
              <a:rPr lang="en-US" sz="1600" dirty="0" smtClean="0"/>
              <a:t> (3)</a:t>
            </a:r>
          </a:p>
          <a:p>
            <a:pPr lvl="2">
              <a:lnSpc>
                <a:spcPct val="80000"/>
              </a:lnSpc>
              <a:spcBef>
                <a:spcPts val="600"/>
              </a:spcBef>
            </a:pPr>
            <a:r>
              <a:rPr lang="en-US" sz="1600" dirty="0" smtClean="0"/>
              <a:t>Up to Three 32-bit enhanced Capture Modules – configurable as 3 capture inputs or 3 auxiliary PWM outputs</a:t>
            </a:r>
          </a:p>
          <a:p>
            <a:pPr lvl="1">
              <a:lnSpc>
                <a:spcPct val="80000"/>
              </a:lnSpc>
              <a:spcBef>
                <a:spcPts val="600"/>
              </a:spcBef>
            </a:pPr>
            <a:r>
              <a:rPr lang="en-US" sz="1600" dirty="0" err="1" smtClean="0"/>
              <a:t>eHRPWM</a:t>
            </a:r>
            <a:r>
              <a:rPr lang="en-US" sz="1600" dirty="0" smtClean="0"/>
              <a:t> (</a:t>
            </a:r>
            <a:r>
              <a:rPr lang="en-US" sz="1600" dirty="0" smtClean="0">
                <a:solidFill>
                  <a:srgbClr val="00B050"/>
                </a:solidFill>
              </a:rPr>
              <a:t>6</a:t>
            </a:r>
            <a:r>
              <a:rPr lang="en-US" sz="1600" dirty="0" smtClean="0"/>
              <a:t>)</a:t>
            </a:r>
          </a:p>
          <a:p>
            <a:pPr lvl="2">
              <a:lnSpc>
                <a:spcPct val="80000"/>
              </a:lnSpc>
              <a:spcBef>
                <a:spcPts val="600"/>
              </a:spcBef>
            </a:pPr>
            <a:r>
              <a:rPr lang="en-US" sz="1600" dirty="0" smtClean="0"/>
              <a:t>Up to Six Enhanced High Resolution PWM modules (</a:t>
            </a:r>
            <a:r>
              <a:rPr lang="en-US" sz="1600" dirty="0" err="1" smtClean="0"/>
              <a:t>eHRPWM</a:t>
            </a:r>
            <a:r>
              <a:rPr lang="en-US" sz="1600" dirty="0" smtClean="0"/>
              <a:t>) – with dedicated 16-bit time base counter with time and frequency controls. </a:t>
            </a:r>
          </a:p>
          <a:p>
            <a:pPr lvl="1">
              <a:lnSpc>
                <a:spcPct val="80000"/>
              </a:lnSpc>
              <a:spcBef>
                <a:spcPts val="600"/>
              </a:spcBef>
            </a:pPr>
            <a:r>
              <a:rPr lang="en-US" sz="1600" dirty="0" err="1" smtClean="0"/>
              <a:t>eQEP</a:t>
            </a:r>
            <a:r>
              <a:rPr lang="en-US" sz="1600" dirty="0" smtClean="0"/>
              <a:t> (3)</a:t>
            </a:r>
          </a:p>
          <a:p>
            <a:pPr lvl="2">
              <a:lnSpc>
                <a:spcPct val="80000"/>
              </a:lnSpc>
              <a:spcBef>
                <a:spcPts val="600"/>
              </a:spcBef>
            </a:pPr>
            <a:r>
              <a:rPr lang="en-US" sz="1600" dirty="0" smtClean="0"/>
              <a:t>Up to Three 32-bit enhanced Quadrature Pulse Encoder modules</a:t>
            </a:r>
          </a:p>
          <a:p>
            <a:pPr>
              <a:lnSpc>
                <a:spcPct val="80000"/>
              </a:lnSpc>
              <a:spcBef>
                <a:spcPts val="600"/>
              </a:spcBef>
            </a:pPr>
            <a:r>
              <a:rPr lang="en-US" dirty="0" smtClean="0">
                <a:solidFill>
                  <a:srgbClr val="00B050"/>
                </a:solidFill>
              </a:rPr>
              <a:t>HDQ/1-wire</a:t>
            </a:r>
          </a:p>
          <a:p>
            <a:pPr lvl="1">
              <a:lnSpc>
                <a:spcPct val="80000"/>
              </a:lnSpc>
              <a:spcBef>
                <a:spcPts val="600"/>
              </a:spcBef>
            </a:pPr>
            <a:r>
              <a:rPr lang="en-US" sz="1600" dirty="0" smtClean="0">
                <a:solidFill>
                  <a:srgbClr val="00B050"/>
                </a:solidFill>
              </a:rPr>
              <a:t>For connection to battery gauges</a:t>
            </a:r>
          </a:p>
          <a:p>
            <a:pPr>
              <a:lnSpc>
                <a:spcPct val="80000"/>
              </a:lnSpc>
              <a:spcBef>
                <a:spcPts val="600"/>
              </a:spcBef>
            </a:pPr>
            <a:r>
              <a:rPr lang="en-US" dirty="0" smtClean="0"/>
              <a:t>DCAN (2)</a:t>
            </a:r>
          </a:p>
          <a:p>
            <a:pPr lvl="1">
              <a:lnSpc>
                <a:spcPct val="80000"/>
              </a:lnSpc>
              <a:spcBef>
                <a:spcPts val="600"/>
              </a:spcBef>
            </a:pPr>
            <a:r>
              <a:rPr lang="en-US" sz="1600" dirty="0" smtClean="0"/>
              <a:t>Same as AM335x</a:t>
            </a:r>
          </a:p>
          <a:p>
            <a:pPr>
              <a:lnSpc>
                <a:spcPct val="80000"/>
              </a:lnSpc>
              <a:spcBef>
                <a:spcPts val="600"/>
              </a:spcBef>
            </a:pPr>
            <a:r>
              <a:rPr lang="en-US" dirty="0" err="1" smtClean="0"/>
              <a:t>McSPI</a:t>
            </a:r>
            <a:r>
              <a:rPr lang="en-US" dirty="0" smtClean="0"/>
              <a:t> </a:t>
            </a:r>
          </a:p>
          <a:p>
            <a:pPr lvl="1">
              <a:lnSpc>
                <a:spcPct val="80000"/>
              </a:lnSpc>
              <a:spcBef>
                <a:spcPts val="600"/>
              </a:spcBef>
            </a:pPr>
            <a:r>
              <a:rPr lang="en-US" sz="1600" dirty="0" smtClean="0"/>
              <a:t>Master/Slave operation, 48MHz clock</a:t>
            </a:r>
          </a:p>
          <a:p>
            <a:pPr lvl="1">
              <a:lnSpc>
                <a:spcPct val="80000"/>
              </a:lnSpc>
              <a:spcBef>
                <a:spcPts val="600"/>
              </a:spcBef>
            </a:pPr>
            <a:r>
              <a:rPr lang="en-US" sz="1600" dirty="0" smtClean="0">
                <a:solidFill>
                  <a:srgbClr val="00B050"/>
                </a:solidFill>
              </a:rPr>
              <a:t>Up to 4 </a:t>
            </a:r>
            <a:r>
              <a:rPr lang="en-US" sz="1600" dirty="0" smtClean="0"/>
              <a:t>channels for each McSPI0,1, two channels on McSPI2,3</a:t>
            </a:r>
          </a:p>
          <a:p>
            <a:pPr lvl="2">
              <a:lnSpc>
                <a:spcPct val="80000"/>
              </a:lnSpc>
            </a:pPr>
            <a:endParaRPr lang="en-US" sz="1200" dirty="0"/>
          </a:p>
          <a:p>
            <a:pPr>
              <a:lnSpc>
                <a:spcPct val="80000"/>
              </a:lnSpc>
            </a:pPr>
            <a:endParaRPr lang="en-US" sz="1600" dirty="0" smtClean="0"/>
          </a:p>
          <a:p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AM437x: Numerous Serial Peripherals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976007" y="6015165"/>
            <a:ext cx="18497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00B050"/>
                </a:solidFill>
              </a:rPr>
              <a:t>New feature vs. AM335x</a:t>
            </a:r>
            <a:endParaRPr lang="en-US" sz="12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167074879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Content Placeholder 2"/>
          <p:cNvSpPr>
            <a:spLocks noGrp="1"/>
          </p:cNvSpPr>
          <p:nvPr>
            <p:ph idx="1"/>
          </p:nvPr>
        </p:nvSpPr>
        <p:spPr>
          <a:xfrm>
            <a:off x="250659" y="982344"/>
            <a:ext cx="7639869" cy="3058027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1800" dirty="0" smtClean="0"/>
              <a:t>ADC0 (Touchscreen)</a:t>
            </a:r>
          </a:p>
          <a:p>
            <a:pPr lvl="1">
              <a:lnSpc>
                <a:spcPct val="80000"/>
              </a:lnSpc>
            </a:pPr>
            <a:r>
              <a:rPr lang="en-US" dirty="0" smtClean="0"/>
              <a:t>12-bit Successive Approximation</a:t>
            </a:r>
            <a:br>
              <a:rPr lang="en-US" dirty="0" smtClean="0"/>
            </a:br>
            <a:r>
              <a:rPr lang="en-US" dirty="0" smtClean="0"/>
              <a:t>Register (SAR) ADC</a:t>
            </a:r>
          </a:p>
          <a:p>
            <a:pPr lvl="1">
              <a:lnSpc>
                <a:spcPct val="80000"/>
              </a:lnSpc>
            </a:pPr>
            <a:r>
              <a:rPr lang="en-US" dirty="0" smtClean="0">
                <a:solidFill>
                  <a:srgbClr val="00B050"/>
                </a:solidFill>
              </a:rPr>
              <a:t>867KSPS</a:t>
            </a:r>
          </a:p>
          <a:p>
            <a:pPr lvl="1">
              <a:lnSpc>
                <a:spcPct val="80000"/>
              </a:lnSpc>
            </a:pPr>
            <a:r>
              <a:rPr lang="en-US" dirty="0" smtClean="0"/>
              <a:t>8 analog inputs </a:t>
            </a:r>
          </a:p>
          <a:p>
            <a:pPr lvl="1">
              <a:lnSpc>
                <a:spcPct val="80000"/>
              </a:lnSpc>
            </a:pPr>
            <a:r>
              <a:rPr lang="en-US" dirty="0" smtClean="0"/>
              <a:t>Can be configured as a Touchscreen Controller. When configured as TSC, it takes away pins/channels for general purpose ADC use.</a:t>
            </a:r>
          </a:p>
          <a:p>
            <a:pPr>
              <a:lnSpc>
                <a:spcPct val="80000"/>
              </a:lnSpc>
            </a:pPr>
            <a:r>
              <a:rPr lang="en-US" sz="1800" dirty="0" smtClean="0">
                <a:solidFill>
                  <a:srgbClr val="00B050"/>
                </a:solidFill>
              </a:rPr>
              <a:t>ADC1</a:t>
            </a:r>
          </a:p>
          <a:p>
            <a:pPr lvl="1">
              <a:lnSpc>
                <a:spcPct val="80000"/>
              </a:lnSpc>
            </a:pPr>
            <a:r>
              <a:rPr lang="en-US" dirty="0">
                <a:solidFill>
                  <a:srgbClr val="00B050"/>
                </a:solidFill>
              </a:rPr>
              <a:t>12-bit Successive Approximation Register (SAR) </a:t>
            </a:r>
            <a:r>
              <a:rPr lang="en-US" dirty="0" smtClean="0">
                <a:solidFill>
                  <a:srgbClr val="00B050"/>
                </a:solidFill>
              </a:rPr>
              <a:t>ADC with preamp</a:t>
            </a:r>
            <a:endParaRPr lang="en-US" dirty="0">
              <a:solidFill>
                <a:srgbClr val="00B050"/>
              </a:solidFill>
            </a:endParaRPr>
          </a:p>
          <a:p>
            <a:pPr lvl="1">
              <a:lnSpc>
                <a:spcPct val="80000"/>
              </a:lnSpc>
            </a:pPr>
            <a:r>
              <a:rPr lang="en-US" dirty="0">
                <a:solidFill>
                  <a:srgbClr val="00B050"/>
                </a:solidFill>
              </a:rPr>
              <a:t>867KSPS</a:t>
            </a:r>
          </a:p>
          <a:p>
            <a:pPr lvl="1">
              <a:lnSpc>
                <a:spcPct val="80000"/>
              </a:lnSpc>
            </a:pPr>
            <a:r>
              <a:rPr lang="en-US" dirty="0">
                <a:solidFill>
                  <a:srgbClr val="00B050"/>
                </a:solidFill>
              </a:rPr>
              <a:t>8 analog inputs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499" y="39018"/>
            <a:ext cx="8458200" cy="814388"/>
          </a:xfrm>
        </p:spPr>
        <p:txBody>
          <a:bodyPr>
            <a:normAutofit/>
          </a:bodyPr>
          <a:lstStyle/>
          <a:p>
            <a:r>
              <a:rPr lang="en-US" dirty="0" smtClean="0"/>
              <a:t>AM437x: Two ADCs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55170" y="4396967"/>
            <a:ext cx="356191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B050"/>
                </a:solidFill>
                <a:latin typeface="Calibri" pitchFamily="34" charset="0"/>
              </a:rPr>
              <a:t>Simultaneous mode: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B050"/>
                </a:solidFill>
                <a:latin typeface="Calibri" pitchFamily="34" charset="0"/>
              </a:rPr>
              <a:t>ADC1 controls ADC0 AFE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B050"/>
                </a:solidFill>
                <a:latin typeface="Calibri" pitchFamily="34" charset="0"/>
              </a:rPr>
              <a:t>2x 16-bit results can be read from one 32-bit register inputs converted to 32-bit value</a:t>
            </a:r>
            <a:endParaRPr lang="en-US" dirty="0">
              <a:solidFill>
                <a:srgbClr val="00B050"/>
              </a:solidFill>
              <a:latin typeface="Calibri" pitchFamily="34" charset="0"/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3804674" y="3489975"/>
            <a:ext cx="5191713" cy="2514600"/>
            <a:chOff x="4038600" y="3798332"/>
            <a:chExt cx="5191713" cy="2514600"/>
          </a:xfrm>
        </p:grpSpPr>
        <p:sp>
          <p:nvSpPr>
            <p:cNvPr id="6" name="Rectangle 5"/>
            <p:cNvSpPr/>
            <p:nvPr/>
          </p:nvSpPr>
          <p:spPr>
            <a:xfrm>
              <a:off x="5241332" y="3798332"/>
              <a:ext cx="2988268" cy="10001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000" dirty="0" smtClean="0"/>
                <a:t>ADC0</a:t>
              </a:r>
              <a:endParaRPr lang="en-US" sz="2000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5257800" y="4941333"/>
              <a:ext cx="2971800" cy="137159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000" dirty="0" smtClean="0"/>
                <a:t>ADC1</a:t>
              </a:r>
              <a:endParaRPr lang="en-US" sz="2000" dirty="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7239000" y="5684282"/>
              <a:ext cx="838200" cy="5143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FIFO0</a:t>
              </a:r>
              <a:endParaRPr lang="en-US" sz="140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7239000" y="5084207"/>
              <a:ext cx="838200" cy="5143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FIFO1</a:t>
              </a:r>
              <a:endParaRPr lang="en-US" sz="140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6238875" y="5760482"/>
              <a:ext cx="611952" cy="3619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AFE</a:t>
              </a:r>
              <a:endParaRPr lang="en-US" sz="1200" dirty="0"/>
            </a:p>
          </p:txBody>
        </p:sp>
        <p:cxnSp>
          <p:nvCxnSpPr>
            <p:cNvPr id="17" name="Straight Arrow Connector 16"/>
            <p:cNvCxnSpPr>
              <a:stCxn id="16" idx="3"/>
              <a:endCxn id="13" idx="1"/>
            </p:cNvCxnSpPr>
            <p:nvPr/>
          </p:nvCxnSpPr>
          <p:spPr>
            <a:xfrm>
              <a:off x="6850827" y="5941457"/>
              <a:ext cx="388173" cy="0"/>
            </a:xfrm>
            <a:prstGeom prst="straightConnector1">
              <a:avLst/>
            </a:prstGeom>
            <a:ln w="28575">
              <a:solidFill>
                <a:schemeClr val="accent1">
                  <a:lumMod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/>
            <p:cNvSpPr/>
            <p:nvPr/>
          </p:nvSpPr>
          <p:spPr>
            <a:xfrm>
              <a:off x="6210300" y="4307919"/>
              <a:ext cx="611952" cy="3619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AFE</a:t>
              </a:r>
              <a:endParaRPr lang="en-US" sz="1200" dirty="0"/>
            </a:p>
          </p:txBody>
        </p:sp>
        <p:cxnSp>
          <p:nvCxnSpPr>
            <p:cNvPr id="23" name="Elbow Connector 22"/>
            <p:cNvCxnSpPr>
              <a:stCxn id="19" idx="3"/>
              <a:endCxn id="15" idx="1"/>
            </p:cNvCxnSpPr>
            <p:nvPr/>
          </p:nvCxnSpPr>
          <p:spPr>
            <a:xfrm>
              <a:off x="6822252" y="4488894"/>
              <a:ext cx="416748" cy="852488"/>
            </a:xfrm>
            <a:prstGeom prst="bentConnector3">
              <a:avLst/>
            </a:prstGeom>
            <a:ln w="28575">
              <a:solidFill>
                <a:schemeClr val="accent1">
                  <a:lumMod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ight Arrow 23"/>
            <p:cNvSpPr/>
            <p:nvPr/>
          </p:nvSpPr>
          <p:spPr>
            <a:xfrm>
              <a:off x="5105400" y="5855732"/>
              <a:ext cx="1133475" cy="2667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4104168" y="5779532"/>
              <a:ext cx="10627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8 inputs</a:t>
              </a:r>
              <a:endParaRPr lang="en-US" dirty="0"/>
            </a:p>
          </p:txBody>
        </p:sp>
        <p:sp>
          <p:nvSpPr>
            <p:cNvPr id="27" name="Right Arrow 26"/>
            <p:cNvSpPr/>
            <p:nvPr/>
          </p:nvSpPr>
          <p:spPr>
            <a:xfrm>
              <a:off x="5043889" y="4384119"/>
              <a:ext cx="1133475" cy="2667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4038600" y="4307919"/>
              <a:ext cx="10668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8 inputs</a:t>
              </a:r>
              <a:endParaRPr lang="en-US" dirty="0"/>
            </a:p>
          </p:txBody>
        </p:sp>
        <p:cxnSp>
          <p:nvCxnSpPr>
            <p:cNvPr id="29" name="Elbow Connector 28"/>
            <p:cNvCxnSpPr/>
            <p:nvPr/>
          </p:nvCxnSpPr>
          <p:spPr>
            <a:xfrm>
              <a:off x="8078376" y="5334238"/>
              <a:ext cx="684624" cy="292894"/>
            </a:xfrm>
            <a:prstGeom prst="bentConnector3">
              <a:avLst/>
            </a:prstGeom>
            <a:ln w="28575">
              <a:solidFill>
                <a:schemeClr val="accent1">
                  <a:lumMod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Elbow Connector 30"/>
            <p:cNvCxnSpPr/>
            <p:nvPr/>
          </p:nvCxnSpPr>
          <p:spPr>
            <a:xfrm flipV="1">
              <a:off x="8078376" y="5627132"/>
              <a:ext cx="684624" cy="337066"/>
            </a:xfrm>
            <a:prstGeom prst="bentConnector3">
              <a:avLst/>
            </a:prstGeom>
            <a:ln w="28575">
              <a:solidFill>
                <a:schemeClr val="accent1">
                  <a:lumMod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/>
            <p:cNvSpPr txBox="1"/>
            <p:nvPr/>
          </p:nvSpPr>
          <p:spPr>
            <a:xfrm>
              <a:off x="8181975" y="5058251"/>
              <a:ext cx="80962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16bits</a:t>
              </a:r>
              <a:endParaRPr lang="en-US" sz="1200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8153400" y="5906393"/>
              <a:ext cx="80962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16bits</a:t>
              </a:r>
              <a:endParaRPr lang="en-US" sz="1200" dirty="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8420688" y="5350133"/>
              <a:ext cx="80962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32bits</a:t>
              </a:r>
              <a:endParaRPr lang="en-US" sz="1200" dirty="0"/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4846819" y="700772"/>
            <a:ext cx="3943938" cy="1225808"/>
            <a:chOff x="4846819" y="700772"/>
            <a:chExt cx="3943938" cy="1225808"/>
          </a:xfrm>
        </p:grpSpPr>
        <p:sp>
          <p:nvSpPr>
            <p:cNvPr id="12" name="Rectangle 11"/>
            <p:cNvSpPr/>
            <p:nvPr/>
          </p:nvSpPr>
          <p:spPr>
            <a:xfrm>
              <a:off x="4846819" y="942975"/>
              <a:ext cx="1752600" cy="7048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 smtClean="0"/>
                <a:t>AM335x</a:t>
              </a:r>
              <a:endParaRPr lang="en-US" dirty="0"/>
            </a:p>
          </p:txBody>
        </p:sp>
        <p:sp>
          <p:nvSpPr>
            <p:cNvPr id="3" name="Rectangle 2"/>
            <p:cNvSpPr/>
            <p:nvPr/>
          </p:nvSpPr>
          <p:spPr>
            <a:xfrm>
              <a:off x="5837419" y="1120259"/>
              <a:ext cx="609600" cy="37516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ADC0</a:t>
              </a:r>
              <a:endParaRPr lang="en-US" sz="1200" dirty="0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7038157" y="700772"/>
              <a:ext cx="1752600" cy="122580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 smtClean="0"/>
                <a:t>AM437x</a:t>
              </a:r>
              <a:endParaRPr lang="en-US" dirty="0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8028757" y="878056"/>
              <a:ext cx="609600" cy="37516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ADC0</a:t>
              </a:r>
              <a:endParaRPr lang="en-US" sz="1200" dirty="0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8028757" y="1405622"/>
              <a:ext cx="609600" cy="37516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ADC1</a:t>
              </a:r>
              <a:endParaRPr lang="en-US" sz="1200" dirty="0"/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6976007" y="6015165"/>
            <a:ext cx="18497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00B050"/>
                </a:solidFill>
              </a:rPr>
              <a:t>New feature vs. AM335x</a:t>
            </a:r>
            <a:endParaRPr lang="en-US" sz="12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11683695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en-US" dirty="0" err="1" smtClean="0"/>
              <a:t>Sitara</a:t>
            </a:r>
            <a:r>
              <a:rPr lang="en-US" dirty="0" smtClean="0"/>
              <a:t> </a:t>
            </a:r>
            <a:r>
              <a:rPr lang="en-US" dirty="0" smtClean="0"/>
              <a:t>Architecture: Buses </a:t>
            </a:r>
            <a:r>
              <a:rPr lang="en-US" dirty="0" smtClean="0"/>
              <a:t>&amp; Memory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Sitara</a:t>
            </a:r>
            <a:r>
              <a:rPr lang="en-US" dirty="0" smtClean="0"/>
              <a:t> Devices Overview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444" y="79077"/>
            <a:ext cx="8912225" cy="814388"/>
          </a:xfrm>
        </p:spPr>
        <p:txBody>
          <a:bodyPr/>
          <a:lstStyle/>
          <a:p>
            <a:r>
              <a:rPr lang="en-US" dirty="0" err="1" smtClean="0"/>
              <a:t>Sitara</a:t>
            </a:r>
            <a:r>
              <a:rPr lang="en-US" dirty="0" smtClean="0"/>
              <a:t> Architecture: Memory and Buses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856810" y="971080"/>
            <a:ext cx="3749185" cy="257313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400" b="1" dirty="0" smtClean="0">
                <a:solidFill>
                  <a:srgbClr val="000000">
                    <a:lumMod val="95000"/>
                    <a:lumOff val="5000"/>
                  </a:srgbClr>
                </a:solidFill>
              </a:rPr>
              <a:t>Programmable Real-Time Unit (PRU) </a:t>
            </a:r>
            <a:br>
              <a:rPr lang="en-US" sz="1400" b="1" dirty="0" smtClean="0">
                <a:solidFill>
                  <a:srgbClr val="000000">
                    <a:lumMod val="95000"/>
                    <a:lumOff val="5000"/>
                  </a:srgbClr>
                </a:solidFill>
              </a:rPr>
            </a:br>
            <a:r>
              <a:rPr lang="en-US" sz="1400" b="1" dirty="0" smtClean="0">
                <a:solidFill>
                  <a:srgbClr val="000000">
                    <a:lumMod val="95000"/>
                    <a:lumOff val="5000"/>
                  </a:srgbClr>
                </a:solidFill>
              </a:rPr>
              <a:t>Subsystem</a:t>
            </a:r>
            <a:endParaRPr lang="en-US" sz="1400" b="1" dirty="0">
              <a:solidFill>
                <a:srgbClr val="000000">
                  <a:lumMod val="95000"/>
                  <a:lumOff val="5000"/>
                </a:srgbClr>
              </a:solidFill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 rot="16200000">
            <a:off x="5779469" y="1142437"/>
            <a:ext cx="211888" cy="3132278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vert" lIns="66751" tIns="33376" rIns="66751" bIns="33376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100" b="1" dirty="0">
                <a:solidFill>
                  <a:srgbClr val="000000"/>
                </a:solidFill>
                <a:ea typeface="MS Mincho"/>
                <a:cs typeface="MS Mincho"/>
              </a:rPr>
              <a:t>Interconnect</a:t>
            </a: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4335182" y="3032580"/>
            <a:ext cx="888880" cy="434825"/>
          </a:xfrm>
          <a:prstGeom prst="rect">
            <a:avLst/>
          </a:prstGeom>
          <a:solidFill>
            <a:srgbClr val="FF0000"/>
          </a:solidFill>
          <a:ln>
            <a:noFill/>
            <a:headEnd/>
            <a:tailEnd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lIns="66751" tIns="33376" rIns="66751" bIns="33376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ja-JP" sz="1100" b="1" dirty="0" smtClean="0">
                <a:solidFill>
                  <a:schemeClr val="bg1"/>
                </a:solidFill>
                <a:ea typeface="MS Mincho"/>
                <a:cs typeface="MS Mincho"/>
              </a:rPr>
              <a:t>INTC</a:t>
            </a:r>
            <a:endParaRPr lang="en-US" altLang="ja-JP" sz="1100" b="1" dirty="0">
              <a:solidFill>
                <a:schemeClr val="bg1"/>
              </a:solidFill>
              <a:ea typeface="MS Mincho"/>
              <a:cs typeface="MS Mincho"/>
            </a:endParaRPr>
          </a:p>
        </p:txBody>
      </p:sp>
      <p:sp>
        <p:nvSpPr>
          <p:cNvPr id="17" name="Up-Down Arrow 16"/>
          <p:cNvSpPr/>
          <p:nvPr/>
        </p:nvSpPr>
        <p:spPr>
          <a:xfrm rot="5400000">
            <a:off x="7718552" y="1273127"/>
            <a:ext cx="235746" cy="460860"/>
          </a:xfrm>
          <a:prstGeom prst="upDownArrow">
            <a:avLst>
              <a:gd name="adj1" fmla="val 40476"/>
              <a:gd name="adj2" fmla="val 33333"/>
            </a:avLst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6453022" y="3029749"/>
            <a:ext cx="1037758" cy="437656"/>
          </a:xfrm>
          <a:prstGeom prst="rect">
            <a:avLst/>
          </a:prstGeom>
          <a:solidFill>
            <a:srgbClr val="FFC000"/>
          </a:solidFill>
          <a:ln>
            <a:solidFill>
              <a:srgbClr val="E8A835"/>
            </a:solidFill>
            <a:headEnd/>
            <a:tailEnd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lIns="66751" tIns="33376" rIns="66751" bIns="33376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ja-JP" sz="1100" b="1" dirty="0">
                <a:solidFill>
                  <a:srgbClr val="000000"/>
                </a:solidFill>
                <a:ea typeface="MS Mincho"/>
                <a:cs typeface="MS Mincho"/>
              </a:rPr>
              <a:t>Peripherals</a:t>
            </a:r>
          </a:p>
        </p:txBody>
      </p:sp>
      <p:sp>
        <p:nvSpPr>
          <p:cNvPr id="39" name="Rectangle 7"/>
          <p:cNvSpPr>
            <a:spLocks noChangeArrowheads="1"/>
          </p:cNvSpPr>
          <p:nvPr/>
        </p:nvSpPr>
        <p:spPr bwMode="auto">
          <a:xfrm>
            <a:off x="8105260" y="1316725"/>
            <a:ext cx="729695" cy="419921"/>
          </a:xfrm>
          <a:prstGeom prst="rect">
            <a:avLst/>
          </a:prstGeom>
          <a:solidFill>
            <a:srgbClr val="FF6600"/>
          </a:solidFill>
          <a:ln>
            <a:solidFill>
              <a:srgbClr val="FF6600"/>
            </a:solidFill>
            <a:headEnd/>
            <a:tailEnd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lIns="66751" tIns="33376" rIns="66751" bIns="33376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ja-JP" sz="1100" b="1" dirty="0">
                <a:solidFill>
                  <a:srgbClr val="000000"/>
                </a:solidFill>
                <a:ea typeface="MS Mincho"/>
                <a:cs typeface="MS Mincho"/>
              </a:rPr>
              <a:t>PRU0 I/O</a:t>
            </a:r>
          </a:p>
        </p:txBody>
      </p:sp>
      <p:sp>
        <p:nvSpPr>
          <p:cNvPr id="49" name="Rectangle 48"/>
          <p:cNvSpPr>
            <a:spLocks noChangeArrowheads="1"/>
          </p:cNvSpPr>
          <p:nvPr/>
        </p:nvSpPr>
        <p:spPr bwMode="auto">
          <a:xfrm>
            <a:off x="5339277" y="1980585"/>
            <a:ext cx="502920" cy="411480"/>
          </a:xfrm>
          <a:prstGeom prst="rect">
            <a:avLst/>
          </a:prstGeom>
          <a:solidFill>
            <a:srgbClr val="32B4CE"/>
          </a:solidFill>
          <a:ln>
            <a:noFill/>
            <a:headEnd/>
            <a:tailEnd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66751" tIns="33376" rIns="66751" bIns="33376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ja-JP" sz="1100" b="1" dirty="0">
                <a:solidFill>
                  <a:schemeClr val="bg1"/>
                </a:solidFill>
                <a:ea typeface="MS Mincho"/>
                <a:cs typeface="MS Mincho"/>
              </a:rPr>
              <a:t>Inst.</a:t>
            </a:r>
            <a:br>
              <a:rPr lang="en-US" altLang="ja-JP" sz="1100" b="1" dirty="0">
                <a:solidFill>
                  <a:schemeClr val="bg1"/>
                </a:solidFill>
                <a:ea typeface="MS Mincho"/>
                <a:cs typeface="MS Mincho"/>
              </a:rPr>
            </a:br>
            <a:r>
              <a:rPr lang="en-US" altLang="ja-JP" sz="1100" b="1" dirty="0">
                <a:solidFill>
                  <a:schemeClr val="bg1"/>
                </a:solidFill>
                <a:ea typeface="MS Mincho"/>
                <a:cs typeface="MS Mincho"/>
              </a:rPr>
              <a:t>RAM</a:t>
            </a:r>
          </a:p>
        </p:txBody>
      </p:sp>
      <p:sp>
        <p:nvSpPr>
          <p:cNvPr id="50" name="Rectangle 49"/>
          <p:cNvSpPr>
            <a:spLocks noChangeArrowheads="1"/>
          </p:cNvSpPr>
          <p:nvPr/>
        </p:nvSpPr>
        <p:spPr bwMode="auto">
          <a:xfrm>
            <a:off x="4342699" y="1980585"/>
            <a:ext cx="958173" cy="411480"/>
          </a:xfrm>
          <a:prstGeom prst="rect">
            <a:avLst/>
          </a:prstGeom>
          <a:solidFill>
            <a:srgbClr val="117788"/>
          </a:solidFill>
          <a:ln>
            <a:noFill/>
            <a:headEnd/>
            <a:tailEnd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66751" tIns="33376" rIns="66751" bIns="33376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ja-JP" sz="1100" b="1" dirty="0">
                <a:solidFill>
                  <a:schemeClr val="bg1"/>
                </a:solidFill>
                <a:ea typeface="MS Mincho"/>
                <a:cs typeface="MS Mincho"/>
              </a:rPr>
              <a:t>Shared RAM</a:t>
            </a:r>
          </a:p>
        </p:txBody>
      </p:sp>
      <p:sp>
        <p:nvSpPr>
          <p:cNvPr id="54" name="Line 8"/>
          <p:cNvSpPr>
            <a:spLocks noChangeShapeType="1"/>
          </p:cNvSpPr>
          <p:nvPr/>
        </p:nvSpPr>
        <p:spPr bwMode="auto">
          <a:xfrm>
            <a:off x="4808988" y="2381053"/>
            <a:ext cx="0" cy="2286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 type="triangle" w="med" len="med"/>
            <a:tailEnd type="triangle"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b="1" dirty="0">
              <a:solidFill>
                <a:srgbClr val="000000"/>
              </a:solidFill>
            </a:endParaRPr>
          </a:p>
        </p:txBody>
      </p:sp>
      <p:sp>
        <p:nvSpPr>
          <p:cNvPr id="55" name="Line 8"/>
          <p:cNvSpPr>
            <a:spLocks noChangeShapeType="1"/>
          </p:cNvSpPr>
          <p:nvPr/>
        </p:nvSpPr>
        <p:spPr bwMode="auto">
          <a:xfrm>
            <a:off x="5598510" y="2376539"/>
            <a:ext cx="0" cy="2286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 type="triangle" w="med" len="med"/>
            <a:tailEnd type="triangle"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b="1" dirty="0">
              <a:solidFill>
                <a:srgbClr val="000000"/>
              </a:solidFill>
            </a:endParaRPr>
          </a:p>
        </p:txBody>
      </p:sp>
      <p:sp>
        <p:nvSpPr>
          <p:cNvPr id="57" name="Line 8"/>
          <p:cNvSpPr>
            <a:spLocks noChangeShapeType="1"/>
          </p:cNvSpPr>
          <p:nvPr/>
        </p:nvSpPr>
        <p:spPr bwMode="auto">
          <a:xfrm>
            <a:off x="6958879" y="2803980"/>
            <a:ext cx="0" cy="2286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 type="triangle" w="med" len="med"/>
            <a:tailEnd type="triangle"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b="1" dirty="0">
              <a:solidFill>
                <a:srgbClr val="000000"/>
              </a:solidFill>
            </a:endParaRPr>
          </a:p>
        </p:txBody>
      </p:sp>
      <p:sp>
        <p:nvSpPr>
          <p:cNvPr id="58" name="Line 8"/>
          <p:cNvSpPr>
            <a:spLocks noChangeShapeType="1"/>
          </p:cNvSpPr>
          <p:nvPr/>
        </p:nvSpPr>
        <p:spPr bwMode="auto">
          <a:xfrm>
            <a:off x="4768325" y="2801149"/>
            <a:ext cx="0" cy="2286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 type="triangle" w="med" len="med"/>
            <a:tailEnd type="triangle"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b="1" dirty="0">
              <a:solidFill>
                <a:srgbClr val="000000"/>
              </a:solidFill>
            </a:endParaRPr>
          </a:p>
        </p:txBody>
      </p:sp>
      <p:sp>
        <p:nvSpPr>
          <p:cNvPr id="72" name="Up-Down Arrow 71"/>
          <p:cNvSpPr/>
          <p:nvPr/>
        </p:nvSpPr>
        <p:spPr>
          <a:xfrm>
            <a:off x="5780601" y="2814520"/>
            <a:ext cx="211561" cy="1010102"/>
          </a:xfrm>
          <a:prstGeom prst="upDownArrow">
            <a:avLst>
              <a:gd name="adj1" fmla="val 40476"/>
              <a:gd name="adj2" fmla="val 33333"/>
            </a:avLst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41" name="Rectangle 40"/>
          <p:cNvSpPr>
            <a:spLocks noChangeArrowheads="1"/>
          </p:cNvSpPr>
          <p:nvPr/>
        </p:nvSpPr>
        <p:spPr bwMode="auto">
          <a:xfrm>
            <a:off x="5874115" y="1980585"/>
            <a:ext cx="502920" cy="411480"/>
          </a:xfrm>
          <a:prstGeom prst="rect">
            <a:avLst/>
          </a:prstGeom>
          <a:solidFill>
            <a:srgbClr val="117788"/>
          </a:solidFill>
          <a:ln>
            <a:noFill/>
            <a:headEnd/>
            <a:tailEnd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66751" tIns="33376" rIns="66751" bIns="33376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ja-JP" sz="1100" b="1" dirty="0" err="1">
                <a:solidFill>
                  <a:schemeClr val="bg1"/>
                </a:solidFill>
                <a:ea typeface="MS Mincho"/>
                <a:cs typeface="MS Mincho"/>
              </a:rPr>
              <a:t>DataRAM</a:t>
            </a:r>
            <a:endParaRPr lang="en-US" altLang="ja-JP" sz="1100" b="1" dirty="0">
              <a:solidFill>
                <a:schemeClr val="bg1"/>
              </a:solidFill>
              <a:ea typeface="MS Mincho"/>
              <a:cs typeface="MS Mincho"/>
            </a:endParaRPr>
          </a:p>
        </p:txBody>
      </p:sp>
      <p:sp>
        <p:nvSpPr>
          <p:cNvPr id="43" name="Rectangle 42"/>
          <p:cNvSpPr>
            <a:spLocks noChangeArrowheads="1"/>
          </p:cNvSpPr>
          <p:nvPr/>
        </p:nvSpPr>
        <p:spPr bwMode="auto">
          <a:xfrm>
            <a:off x="6413794" y="1980585"/>
            <a:ext cx="502920" cy="411480"/>
          </a:xfrm>
          <a:prstGeom prst="rect">
            <a:avLst/>
          </a:prstGeom>
          <a:solidFill>
            <a:srgbClr val="32B4CE"/>
          </a:solidFill>
          <a:ln>
            <a:noFill/>
            <a:headEnd/>
            <a:tailEnd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66751" tIns="33376" rIns="66751" bIns="33376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ja-JP" sz="1100" b="1" dirty="0">
                <a:solidFill>
                  <a:schemeClr val="bg1"/>
                </a:solidFill>
                <a:ea typeface="MS Mincho"/>
                <a:cs typeface="MS Mincho"/>
              </a:rPr>
              <a:t>Inst.</a:t>
            </a:r>
            <a:br>
              <a:rPr lang="en-US" altLang="ja-JP" sz="1100" b="1" dirty="0">
                <a:solidFill>
                  <a:schemeClr val="bg1"/>
                </a:solidFill>
                <a:ea typeface="MS Mincho"/>
                <a:cs typeface="MS Mincho"/>
              </a:rPr>
            </a:br>
            <a:r>
              <a:rPr lang="en-US" altLang="ja-JP" sz="1100" b="1" dirty="0">
                <a:solidFill>
                  <a:schemeClr val="bg1"/>
                </a:solidFill>
                <a:ea typeface="MS Mincho"/>
                <a:cs typeface="MS Mincho"/>
              </a:rPr>
              <a:t>RAM</a:t>
            </a:r>
          </a:p>
        </p:txBody>
      </p:sp>
      <p:sp>
        <p:nvSpPr>
          <p:cNvPr id="44" name="Rectangle 43"/>
          <p:cNvSpPr>
            <a:spLocks noChangeArrowheads="1"/>
          </p:cNvSpPr>
          <p:nvPr/>
        </p:nvSpPr>
        <p:spPr bwMode="auto">
          <a:xfrm>
            <a:off x="6948632" y="1980585"/>
            <a:ext cx="502920" cy="411480"/>
          </a:xfrm>
          <a:prstGeom prst="rect">
            <a:avLst/>
          </a:prstGeom>
          <a:solidFill>
            <a:srgbClr val="117788"/>
          </a:solidFill>
          <a:ln>
            <a:noFill/>
            <a:headEnd/>
            <a:tailEnd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66751" tIns="33376" rIns="66751" bIns="33376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ja-JP" sz="1100" b="1" dirty="0" err="1">
                <a:solidFill>
                  <a:schemeClr val="bg1"/>
                </a:solidFill>
                <a:ea typeface="MS Mincho"/>
                <a:cs typeface="MS Mincho"/>
              </a:rPr>
              <a:t>DataRAM</a:t>
            </a:r>
            <a:endParaRPr lang="en-US" altLang="ja-JP" sz="1100" b="1" dirty="0">
              <a:solidFill>
                <a:schemeClr val="bg1"/>
              </a:solidFill>
              <a:ea typeface="MS Mincho"/>
              <a:cs typeface="MS Mincho"/>
            </a:endParaRPr>
          </a:p>
        </p:txBody>
      </p:sp>
      <p:sp>
        <p:nvSpPr>
          <p:cNvPr id="45" name="Line 8"/>
          <p:cNvSpPr>
            <a:spLocks noChangeShapeType="1"/>
          </p:cNvSpPr>
          <p:nvPr/>
        </p:nvSpPr>
        <p:spPr bwMode="auto">
          <a:xfrm>
            <a:off x="6117389" y="2372202"/>
            <a:ext cx="0" cy="2286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 type="triangle" w="med" len="med"/>
            <a:tailEnd type="triangle"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b="1" dirty="0">
              <a:solidFill>
                <a:srgbClr val="000000"/>
              </a:solidFill>
            </a:endParaRPr>
          </a:p>
        </p:txBody>
      </p:sp>
      <p:sp>
        <p:nvSpPr>
          <p:cNvPr id="51" name="Line 8"/>
          <p:cNvSpPr>
            <a:spLocks noChangeShapeType="1"/>
          </p:cNvSpPr>
          <p:nvPr/>
        </p:nvSpPr>
        <p:spPr bwMode="auto">
          <a:xfrm>
            <a:off x="6683452" y="2376539"/>
            <a:ext cx="0" cy="2286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 type="triangle" w="med" len="med"/>
            <a:tailEnd type="triangle"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b="1" dirty="0">
              <a:solidFill>
                <a:srgbClr val="000000"/>
              </a:solidFill>
            </a:endParaRPr>
          </a:p>
        </p:txBody>
      </p:sp>
      <p:sp>
        <p:nvSpPr>
          <p:cNvPr id="52" name="Line 8"/>
          <p:cNvSpPr>
            <a:spLocks noChangeShapeType="1"/>
          </p:cNvSpPr>
          <p:nvPr/>
        </p:nvSpPr>
        <p:spPr bwMode="auto">
          <a:xfrm>
            <a:off x="7202331" y="2372202"/>
            <a:ext cx="0" cy="2286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 type="triangle" w="med" len="med"/>
            <a:tailEnd type="triangle"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b="1" dirty="0">
              <a:solidFill>
                <a:srgbClr val="000000"/>
              </a:solidFill>
            </a:endParaRPr>
          </a:p>
        </p:txBody>
      </p:sp>
      <p:sp>
        <p:nvSpPr>
          <p:cNvPr id="53" name="Rectangle 7"/>
          <p:cNvSpPr>
            <a:spLocks noChangeArrowheads="1"/>
          </p:cNvSpPr>
          <p:nvPr/>
        </p:nvSpPr>
        <p:spPr bwMode="auto">
          <a:xfrm>
            <a:off x="8105260" y="1815990"/>
            <a:ext cx="729695" cy="419921"/>
          </a:xfrm>
          <a:prstGeom prst="rect">
            <a:avLst/>
          </a:prstGeom>
          <a:solidFill>
            <a:srgbClr val="FF6600"/>
          </a:solidFill>
          <a:ln>
            <a:solidFill>
              <a:srgbClr val="FF6600"/>
            </a:solidFill>
            <a:headEnd/>
            <a:tailEnd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lIns="66751" tIns="33376" rIns="66751" bIns="33376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ja-JP" sz="1100" b="1" dirty="0">
                <a:solidFill>
                  <a:srgbClr val="000000"/>
                </a:solidFill>
                <a:ea typeface="MS Mincho"/>
                <a:cs typeface="MS Mincho"/>
              </a:rPr>
              <a:t>PRU1 I/O</a:t>
            </a:r>
          </a:p>
        </p:txBody>
      </p:sp>
      <p:sp>
        <p:nvSpPr>
          <p:cNvPr id="56" name="Up-Down Arrow 55"/>
          <p:cNvSpPr/>
          <p:nvPr/>
        </p:nvSpPr>
        <p:spPr>
          <a:xfrm rot="5400000">
            <a:off x="7718552" y="1777709"/>
            <a:ext cx="235746" cy="460860"/>
          </a:xfrm>
          <a:prstGeom prst="upDownArrow">
            <a:avLst>
              <a:gd name="adj1" fmla="val 40476"/>
              <a:gd name="adj2" fmla="val 33333"/>
            </a:avLst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4" name="Rectangle 7"/>
          <p:cNvSpPr>
            <a:spLocks noChangeArrowheads="1"/>
          </p:cNvSpPr>
          <p:nvPr/>
        </p:nvSpPr>
        <p:spPr bwMode="auto">
          <a:xfrm>
            <a:off x="881710" y="4556159"/>
            <a:ext cx="958173" cy="419921"/>
          </a:xfrm>
          <a:prstGeom prst="rect">
            <a:avLst/>
          </a:prstGeom>
          <a:solidFill>
            <a:srgbClr val="117788"/>
          </a:solidFill>
          <a:ln>
            <a:noFill/>
            <a:headEnd/>
            <a:tailEnd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66751" tIns="33376" rIns="66751" bIns="33376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ja-JP" sz="1100" b="1" dirty="0">
                <a:solidFill>
                  <a:schemeClr val="bg1"/>
                </a:solidFill>
                <a:ea typeface="MS Mincho"/>
                <a:cs typeface="MS Mincho"/>
              </a:rPr>
              <a:t>Shared 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ja-JP" sz="1100" b="1" dirty="0">
                <a:solidFill>
                  <a:schemeClr val="bg1"/>
                </a:solidFill>
                <a:ea typeface="MS Mincho"/>
                <a:cs typeface="MS Mincho"/>
              </a:rPr>
              <a:t>Memory</a:t>
            </a:r>
          </a:p>
        </p:txBody>
      </p:sp>
      <p:sp>
        <p:nvSpPr>
          <p:cNvPr id="7" name="Rectangle 7"/>
          <p:cNvSpPr>
            <a:spLocks noChangeArrowheads="1"/>
          </p:cNvSpPr>
          <p:nvPr/>
        </p:nvSpPr>
        <p:spPr bwMode="auto">
          <a:xfrm>
            <a:off x="3322796" y="4547677"/>
            <a:ext cx="958173" cy="419921"/>
          </a:xfrm>
          <a:prstGeom prst="rect">
            <a:avLst/>
          </a:prstGeom>
          <a:solidFill>
            <a:srgbClr val="FFC000"/>
          </a:solidFill>
          <a:ln>
            <a:solidFill>
              <a:srgbClr val="E8A835"/>
            </a:solidFill>
            <a:headEnd/>
            <a:tailEnd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lIns="66751" tIns="33376" rIns="66751" bIns="33376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ja-JP" sz="1100" b="1" dirty="0" smtClean="0">
                <a:solidFill>
                  <a:srgbClr val="000000"/>
                </a:solidFill>
                <a:ea typeface="MS Mincho"/>
                <a:cs typeface="MS Mincho"/>
              </a:rPr>
              <a:t>Peripherals</a:t>
            </a:r>
            <a:endParaRPr lang="en-US" altLang="ja-JP" sz="1100" b="1" dirty="0">
              <a:solidFill>
                <a:srgbClr val="000000"/>
              </a:solidFill>
              <a:ea typeface="MS Mincho"/>
              <a:cs typeface="MS Mincho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380975" y="5810110"/>
            <a:ext cx="958173" cy="419921"/>
          </a:xfrm>
          <a:prstGeom prst="rect">
            <a:avLst/>
          </a:prstGeom>
          <a:solidFill>
            <a:srgbClr val="FFC000"/>
          </a:solidFill>
          <a:ln>
            <a:solidFill>
              <a:srgbClr val="E8A835"/>
            </a:solidFill>
            <a:headEnd/>
            <a:tailEnd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lIns="66751" tIns="33376" rIns="66751" bIns="33376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ja-JP" sz="1100" b="1" dirty="0">
                <a:solidFill>
                  <a:srgbClr val="000000"/>
                </a:solidFill>
                <a:ea typeface="MS Mincho"/>
                <a:cs typeface="MS Mincho"/>
              </a:rPr>
              <a:t>Peripherals</a:t>
            </a:r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2846237" y="5812644"/>
            <a:ext cx="721871" cy="419921"/>
          </a:xfrm>
          <a:prstGeom prst="rect">
            <a:avLst/>
          </a:prstGeom>
          <a:solidFill>
            <a:srgbClr val="FF6600"/>
          </a:solidFill>
          <a:ln>
            <a:solidFill>
              <a:srgbClr val="FF6600"/>
            </a:solidFill>
            <a:headEnd/>
            <a:tailEnd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lIns="66751" tIns="33376" rIns="66751" bIns="33376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ja-JP" sz="1100" b="1" dirty="0">
                <a:solidFill>
                  <a:srgbClr val="000000"/>
                </a:solidFill>
                <a:ea typeface="MS Mincho"/>
                <a:cs typeface="MS Mincho"/>
              </a:rPr>
              <a:t>GP I/O</a:t>
            </a:r>
          </a:p>
        </p:txBody>
      </p:sp>
      <p:sp>
        <p:nvSpPr>
          <p:cNvPr id="11" name="Rectangle 63"/>
          <p:cNvSpPr>
            <a:spLocks noChangeArrowheads="1"/>
          </p:cNvSpPr>
          <p:nvPr/>
        </p:nvSpPr>
        <p:spPr bwMode="auto">
          <a:xfrm rot="16200000">
            <a:off x="2436168" y="3110235"/>
            <a:ext cx="357971" cy="4427298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vert" lIns="66751" tIns="33376" rIns="66751" bIns="33376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100" b="1" dirty="0" smtClean="0">
                <a:solidFill>
                  <a:srgbClr val="000000"/>
                </a:solidFill>
                <a:ea typeface="MS Mincho"/>
                <a:cs typeface="MS Mincho"/>
              </a:rPr>
              <a:t>			L4 </a:t>
            </a:r>
            <a:r>
              <a:rPr lang="en-US" sz="1100" b="1" dirty="0">
                <a:solidFill>
                  <a:srgbClr val="000000"/>
                </a:solidFill>
                <a:ea typeface="MS Mincho"/>
                <a:cs typeface="MS Mincho"/>
              </a:rPr>
              <a:t>Interconnect</a:t>
            </a:r>
          </a:p>
        </p:txBody>
      </p:sp>
      <p:sp>
        <p:nvSpPr>
          <p:cNvPr id="12" name="Up-Down Arrow 64"/>
          <p:cNvSpPr/>
          <p:nvPr/>
        </p:nvSpPr>
        <p:spPr>
          <a:xfrm>
            <a:off x="2504467" y="4236507"/>
            <a:ext cx="218731" cy="908391"/>
          </a:xfrm>
          <a:prstGeom prst="upDownArrow">
            <a:avLst>
              <a:gd name="adj1" fmla="val 40476"/>
              <a:gd name="adj2" fmla="val 33333"/>
            </a:avLst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16" name="Up-Down Arrow 66"/>
          <p:cNvSpPr/>
          <p:nvPr/>
        </p:nvSpPr>
        <p:spPr>
          <a:xfrm>
            <a:off x="1255991" y="4230289"/>
            <a:ext cx="211561" cy="312456"/>
          </a:xfrm>
          <a:prstGeom prst="upDownArrow">
            <a:avLst>
              <a:gd name="adj1" fmla="val 40476"/>
              <a:gd name="adj2" fmla="val 33333"/>
            </a:avLst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18" name="Up-Down Arrow 67"/>
          <p:cNvSpPr/>
          <p:nvPr/>
        </p:nvSpPr>
        <p:spPr>
          <a:xfrm>
            <a:off x="3696101" y="4230289"/>
            <a:ext cx="211561" cy="312456"/>
          </a:xfrm>
          <a:prstGeom prst="upDownArrow">
            <a:avLst>
              <a:gd name="adj1" fmla="val 40476"/>
              <a:gd name="adj2" fmla="val 33333"/>
            </a:avLst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19" name="Up-Down Arrow 68"/>
          <p:cNvSpPr/>
          <p:nvPr/>
        </p:nvSpPr>
        <p:spPr>
          <a:xfrm>
            <a:off x="1781942" y="5502870"/>
            <a:ext cx="211561" cy="312456"/>
          </a:xfrm>
          <a:prstGeom prst="upDownArrow">
            <a:avLst>
              <a:gd name="adj1" fmla="val 40476"/>
              <a:gd name="adj2" fmla="val 33333"/>
            </a:avLst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21" name="Up-Down Arrow 69"/>
          <p:cNvSpPr/>
          <p:nvPr/>
        </p:nvSpPr>
        <p:spPr>
          <a:xfrm>
            <a:off x="3087712" y="5508940"/>
            <a:ext cx="211561" cy="312456"/>
          </a:xfrm>
          <a:prstGeom prst="upDownArrow">
            <a:avLst>
              <a:gd name="adj1" fmla="val 40476"/>
              <a:gd name="adj2" fmla="val 33333"/>
            </a:avLst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22" name="Rectangle 70"/>
          <p:cNvSpPr/>
          <p:nvPr/>
        </p:nvSpPr>
        <p:spPr>
          <a:xfrm>
            <a:off x="1494238" y="971080"/>
            <a:ext cx="2232187" cy="257313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0000">
                    <a:lumMod val="95000"/>
                    <a:lumOff val="5000"/>
                  </a:srgbClr>
                </a:solidFill>
              </a:rPr>
              <a:t>ARM Subsystem</a:t>
            </a:r>
          </a:p>
        </p:txBody>
      </p:sp>
      <p:sp>
        <p:nvSpPr>
          <p:cNvPr id="23" name="Rectangle 7"/>
          <p:cNvSpPr>
            <a:spLocks noChangeArrowheads="1"/>
          </p:cNvSpPr>
          <p:nvPr/>
        </p:nvSpPr>
        <p:spPr bwMode="auto">
          <a:xfrm>
            <a:off x="1693583" y="1623965"/>
            <a:ext cx="1905610" cy="502920"/>
          </a:xfrm>
          <a:prstGeom prst="rect">
            <a:avLst/>
          </a:prstGeom>
          <a:solidFill>
            <a:srgbClr val="006687"/>
          </a:solidFill>
          <a:ln>
            <a:headEnd/>
            <a:tailEnd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lIns="66751" tIns="33376" rIns="66751" bIns="33376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ja-JP" sz="1600" b="1" dirty="0" smtClean="0">
                <a:solidFill>
                  <a:schemeClr val="bg1"/>
                </a:solidFill>
                <a:ea typeface="MS Mincho"/>
                <a:cs typeface="MS Mincho"/>
              </a:rPr>
              <a:t>Cortex-A8</a:t>
            </a:r>
            <a:endParaRPr lang="en-US" altLang="ja-JP" sz="1600" b="1" dirty="0">
              <a:solidFill>
                <a:schemeClr val="bg1"/>
              </a:solidFill>
              <a:ea typeface="MS Mincho"/>
              <a:cs typeface="MS Mincho"/>
            </a:endParaRPr>
          </a:p>
        </p:txBody>
      </p:sp>
      <p:sp>
        <p:nvSpPr>
          <p:cNvPr id="24" name="Rectangle 79"/>
          <p:cNvSpPr>
            <a:spLocks noChangeArrowheads="1"/>
          </p:cNvSpPr>
          <p:nvPr/>
        </p:nvSpPr>
        <p:spPr bwMode="auto">
          <a:xfrm>
            <a:off x="1693583" y="2202574"/>
            <a:ext cx="914400" cy="501193"/>
          </a:xfrm>
          <a:prstGeom prst="rect">
            <a:avLst/>
          </a:prstGeom>
          <a:solidFill>
            <a:srgbClr val="32B4CE"/>
          </a:solidFill>
          <a:ln>
            <a:noFill/>
            <a:headEnd/>
            <a:tailEnd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66751" tIns="33376" rIns="66751" bIns="33376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ja-JP" sz="1100" b="1" dirty="0" smtClean="0">
                <a:solidFill>
                  <a:schemeClr val="bg1"/>
                </a:solidFill>
                <a:ea typeface="MS Mincho"/>
                <a:cs typeface="MS Mincho"/>
              </a:rPr>
              <a:t>L1 Instruction Cache</a:t>
            </a:r>
            <a:endParaRPr lang="en-US" altLang="ja-JP" sz="1100" b="1" dirty="0">
              <a:solidFill>
                <a:schemeClr val="bg1"/>
              </a:solidFill>
              <a:ea typeface="MS Mincho"/>
              <a:cs typeface="MS Mincho"/>
            </a:endParaRPr>
          </a:p>
        </p:txBody>
      </p:sp>
      <p:sp>
        <p:nvSpPr>
          <p:cNvPr id="25" name="Rectangle 80"/>
          <p:cNvSpPr>
            <a:spLocks noChangeArrowheads="1"/>
          </p:cNvSpPr>
          <p:nvPr/>
        </p:nvSpPr>
        <p:spPr bwMode="auto">
          <a:xfrm>
            <a:off x="2684793" y="2202573"/>
            <a:ext cx="914400" cy="501193"/>
          </a:xfrm>
          <a:prstGeom prst="rect">
            <a:avLst/>
          </a:prstGeom>
          <a:solidFill>
            <a:srgbClr val="117788"/>
          </a:solidFill>
          <a:ln>
            <a:noFill/>
            <a:headEnd/>
            <a:tailEnd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66751" tIns="33376" rIns="66751" bIns="33376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ja-JP" sz="1100" b="1" dirty="0">
                <a:solidFill>
                  <a:schemeClr val="bg1"/>
                </a:solidFill>
                <a:ea typeface="MS Mincho"/>
                <a:cs typeface="MS Mincho"/>
              </a:rPr>
              <a:t>L1 </a:t>
            </a:r>
            <a:r>
              <a:rPr lang="en-US" altLang="ja-JP" sz="1100" b="1" dirty="0" smtClean="0">
                <a:solidFill>
                  <a:schemeClr val="bg1"/>
                </a:solidFill>
                <a:ea typeface="MS Mincho"/>
                <a:cs typeface="MS Mincho"/>
              </a:rPr>
              <a:t/>
            </a:r>
            <a:br>
              <a:rPr lang="en-US" altLang="ja-JP" sz="1100" b="1" dirty="0" smtClean="0">
                <a:solidFill>
                  <a:schemeClr val="bg1"/>
                </a:solidFill>
                <a:ea typeface="MS Mincho"/>
                <a:cs typeface="MS Mincho"/>
              </a:rPr>
            </a:br>
            <a:r>
              <a:rPr lang="en-US" altLang="ja-JP" sz="1100" b="1" dirty="0" smtClean="0">
                <a:solidFill>
                  <a:schemeClr val="bg1"/>
                </a:solidFill>
                <a:ea typeface="MS Mincho"/>
                <a:cs typeface="MS Mincho"/>
              </a:rPr>
              <a:t>Data </a:t>
            </a:r>
            <a:br>
              <a:rPr lang="en-US" altLang="ja-JP" sz="1100" b="1" dirty="0" smtClean="0">
                <a:solidFill>
                  <a:schemeClr val="bg1"/>
                </a:solidFill>
                <a:ea typeface="MS Mincho"/>
                <a:cs typeface="MS Mincho"/>
              </a:rPr>
            </a:br>
            <a:r>
              <a:rPr lang="en-US" altLang="ja-JP" sz="1100" b="1" dirty="0" smtClean="0">
                <a:solidFill>
                  <a:schemeClr val="bg1"/>
                </a:solidFill>
                <a:ea typeface="MS Mincho"/>
                <a:cs typeface="MS Mincho"/>
              </a:rPr>
              <a:t>Cache</a:t>
            </a:r>
            <a:endParaRPr lang="en-US" altLang="ja-JP" sz="1100" b="1" dirty="0">
              <a:solidFill>
                <a:schemeClr val="bg1"/>
              </a:solidFill>
              <a:ea typeface="MS Mincho"/>
              <a:cs typeface="MS Mincho"/>
            </a:endParaRPr>
          </a:p>
        </p:txBody>
      </p:sp>
      <p:sp>
        <p:nvSpPr>
          <p:cNvPr id="26" name="Rectangle 81"/>
          <p:cNvSpPr>
            <a:spLocks noChangeArrowheads="1"/>
          </p:cNvSpPr>
          <p:nvPr/>
        </p:nvSpPr>
        <p:spPr bwMode="auto">
          <a:xfrm>
            <a:off x="1693583" y="2778648"/>
            <a:ext cx="1905610" cy="502920"/>
          </a:xfrm>
          <a:prstGeom prst="rect">
            <a:avLst/>
          </a:prstGeom>
          <a:solidFill>
            <a:srgbClr val="117788"/>
          </a:solidFill>
          <a:ln>
            <a:noFill/>
            <a:headEnd/>
            <a:tailEnd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66751" tIns="33376" rIns="66751" bIns="33376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ja-JP" sz="1100" b="1" dirty="0">
                <a:solidFill>
                  <a:schemeClr val="bg1"/>
                </a:solidFill>
                <a:ea typeface="MS Mincho"/>
                <a:cs typeface="MS Mincho"/>
              </a:rPr>
              <a:t>L2 Data Cache</a:t>
            </a: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5339277" y="1269469"/>
            <a:ext cx="1037758" cy="661736"/>
          </a:xfrm>
          <a:prstGeom prst="rect">
            <a:avLst/>
          </a:prstGeom>
          <a:solidFill>
            <a:srgbClr val="006687"/>
          </a:solidFill>
          <a:ln>
            <a:headEnd/>
            <a:tailEnd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lIns="66751" tIns="33376" rIns="66751" bIns="33376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ja-JP" sz="1600" b="1" dirty="0">
              <a:solidFill>
                <a:schemeClr val="bg1"/>
              </a:solidFill>
              <a:ea typeface="MS Mincho"/>
              <a:cs typeface="MS Mincho"/>
            </a:endParaRP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ja-JP" sz="1600" b="1" dirty="0">
                <a:solidFill>
                  <a:schemeClr val="bg1"/>
                </a:solidFill>
                <a:ea typeface="MS Mincho"/>
                <a:cs typeface="MS Mincho"/>
              </a:rPr>
              <a:t>PRU0    </a:t>
            </a:r>
            <a:r>
              <a:rPr lang="en-US" altLang="ja-JP" sz="1200" dirty="0">
                <a:solidFill>
                  <a:schemeClr val="bg1"/>
                </a:solidFill>
                <a:ea typeface="MS Mincho"/>
                <a:cs typeface="MS Mincho"/>
              </a:rPr>
              <a:t>(200MHz)</a:t>
            </a:r>
            <a:endParaRPr lang="en-US" altLang="ja-JP" sz="1600" dirty="0">
              <a:solidFill>
                <a:schemeClr val="bg1"/>
              </a:solidFill>
              <a:ea typeface="MS Mincho"/>
              <a:cs typeface="MS Mincho"/>
            </a:endParaRP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600" b="1" dirty="0">
              <a:solidFill>
                <a:schemeClr val="bg1"/>
              </a:solidFill>
              <a:ea typeface="MS Mincho"/>
              <a:cs typeface="MS Mincho"/>
            </a:endParaRPr>
          </a:p>
        </p:txBody>
      </p:sp>
      <p:sp>
        <p:nvSpPr>
          <p:cNvPr id="38" name="Rectangle 37"/>
          <p:cNvSpPr>
            <a:spLocks noChangeArrowheads="1"/>
          </p:cNvSpPr>
          <p:nvPr/>
        </p:nvSpPr>
        <p:spPr bwMode="auto">
          <a:xfrm>
            <a:off x="6413794" y="1269469"/>
            <a:ext cx="1037758" cy="661736"/>
          </a:xfrm>
          <a:prstGeom prst="rect">
            <a:avLst/>
          </a:prstGeom>
          <a:solidFill>
            <a:srgbClr val="006687"/>
          </a:solidFill>
          <a:ln>
            <a:headEnd/>
            <a:tailEnd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lIns="66751" tIns="33376" rIns="66751" bIns="33376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ja-JP" sz="1600" b="1" dirty="0">
              <a:solidFill>
                <a:schemeClr val="bg1"/>
              </a:solidFill>
              <a:ea typeface="MS Mincho"/>
              <a:cs typeface="MS Mincho"/>
            </a:endParaRP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ja-JP" sz="1600" b="1" dirty="0">
                <a:solidFill>
                  <a:schemeClr val="bg1"/>
                </a:solidFill>
                <a:ea typeface="MS Mincho"/>
                <a:cs typeface="MS Mincho"/>
              </a:rPr>
              <a:t>PRU1    </a:t>
            </a:r>
            <a:r>
              <a:rPr lang="en-US" altLang="ja-JP" sz="1200" dirty="0">
                <a:solidFill>
                  <a:schemeClr val="bg1"/>
                </a:solidFill>
                <a:ea typeface="MS Mincho"/>
                <a:cs typeface="MS Mincho"/>
              </a:rPr>
              <a:t>(200MHz)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600" b="1" dirty="0">
              <a:solidFill>
                <a:schemeClr val="bg1"/>
              </a:solidFill>
              <a:ea typeface="MS Mincho"/>
              <a:cs typeface="MS Mincho"/>
            </a:endParaRPr>
          </a:p>
        </p:txBody>
      </p:sp>
      <p:sp>
        <p:nvSpPr>
          <p:cNvPr id="27" name="Up-Down Arrow 65"/>
          <p:cNvSpPr/>
          <p:nvPr/>
        </p:nvSpPr>
        <p:spPr>
          <a:xfrm>
            <a:off x="2506940" y="3466484"/>
            <a:ext cx="211561" cy="339596"/>
          </a:xfrm>
          <a:prstGeom prst="upDownArrow">
            <a:avLst>
              <a:gd name="adj1" fmla="val 40476"/>
              <a:gd name="adj2" fmla="val 33333"/>
            </a:avLst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154387" y="3466484"/>
            <a:ext cx="236287" cy="93809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82"/>
          <p:cNvSpPr>
            <a:spLocks noChangeArrowheads="1"/>
          </p:cNvSpPr>
          <p:nvPr/>
        </p:nvSpPr>
        <p:spPr bwMode="auto">
          <a:xfrm rot="16200000">
            <a:off x="2442186" y="1795074"/>
            <a:ext cx="357971" cy="441527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vert" lIns="66751" tIns="33376" rIns="66751" bIns="33376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100" b="1" dirty="0">
                <a:solidFill>
                  <a:srgbClr val="000000"/>
                </a:solidFill>
                <a:ea typeface="MS Mincho"/>
                <a:cs typeface="MS Mincho"/>
              </a:rPr>
              <a:t>			L3 Interconnect</a:t>
            </a:r>
          </a:p>
        </p:txBody>
      </p:sp>
      <p:sp>
        <p:nvSpPr>
          <p:cNvPr id="30" name="Rectangle 59"/>
          <p:cNvSpPr>
            <a:spLocks noChangeArrowheads="1"/>
          </p:cNvSpPr>
          <p:nvPr/>
        </p:nvSpPr>
        <p:spPr bwMode="auto">
          <a:xfrm rot="16200000">
            <a:off x="3830781" y="406479"/>
            <a:ext cx="357971" cy="719246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vert" lIns="66751" tIns="33376" rIns="66751" bIns="33376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100" b="1" dirty="0" smtClean="0">
                <a:solidFill>
                  <a:srgbClr val="000000"/>
                </a:solidFill>
                <a:ea typeface="MS Mincho"/>
                <a:cs typeface="MS Mincho"/>
              </a:rPr>
              <a:t>L3 Interconnect</a:t>
            </a:r>
            <a:endParaRPr lang="en-US" sz="1100" b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020611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1775" y="142875"/>
            <a:ext cx="8458200" cy="751395"/>
          </a:xfrm>
        </p:spPr>
        <p:txBody>
          <a:bodyPr/>
          <a:lstStyle/>
          <a:p>
            <a:pPr algn="ctr"/>
            <a:r>
              <a:rPr lang="en-US" dirty="0" err="1" smtClean="0">
                <a:solidFill>
                  <a:schemeClr val="tx2"/>
                </a:solidFill>
              </a:rPr>
              <a:t>Sitara</a:t>
            </a:r>
            <a:r>
              <a:rPr lang="en-US" dirty="0" smtClean="0">
                <a:solidFill>
                  <a:schemeClr val="tx2"/>
                </a:solidFill>
              </a:rPr>
              <a:t> Memory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67922" y="1447800"/>
            <a:ext cx="7728529" cy="324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7013" lvl="0" indent="-227013" eaLnBrk="0" hangingPunct="0">
              <a:lnSpc>
                <a:spcPct val="80000"/>
              </a:lnSpc>
              <a:spcBef>
                <a:spcPts val="600"/>
              </a:spcBef>
              <a:buSzPct val="90000"/>
              <a:buChar char="•"/>
            </a:pPr>
            <a:r>
              <a:rPr lang="en-US" sz="2800" dirty="0" smtClean="0">
                <a:latin typeface="Calibri" pitchFamily="34" charset="0"/>
                <a:cs typeface="Calibri" pitchFamily="34" charset="0"/>
              </a:rPr>
              <a:t>MPU Internal memories</a:t>
            </a:r>
          </a:p>
          <a:p>
            <a:pPr marL="574675" lvl="1" indent="-233363" eaLnBrk="0" hangingPunct="0">
              <a:lnSpc>
                <a:spcPct val="80000"/>
              </a:lnSpc>
              <a:spcBef>
                <a:spcPts val="600"/>
              </a:spcBef>
              <a:buSzPct val="85000"/>
              <a:buFont typeface="Arial" panose="020B0604020202020204" pitchFamily="34" charset="0"/>
              <a:buChar char="–"/>
            </a:pPr>
            <a:r>
              <a:rPr lang="en-US" sz="2400" dirty="0" smtClean="0">
                <a:latin typeface="Calibri" pitchFamily="34" charset="0"/>
                <a:cs typeface="Calibri" pitchFamily="34" charset="0"/>
              </a:rPr>
              <a:t>32K L1P, 32K L1D, 256K L2/L3, 64K RAM </a:t>
            </a:r>
          </a:p>
          <a:p>
            <a:pPr marL="227013" indent="-227013" eaLnBrk="0" hangingPunct="0">
              <a:lnSpc>
                <a:spcPct val="80000"/>
              </a:lnSpc>
              <a:spcBef>
                <a:spcPts val="600"/>
              </a:spcBef>
              <a:buSzPct val="90000"/>
              <a:buChar char="•"/>
            </a:pPr>
            <a:r>
              <a:rPr lang="en-US" sz="2800" dirty="0" smtClean="0">
                <a:latin typeface="Calibri" pitchFamily="34" charset="0"/>
                <a:cs typeface="Calibri" pitchFamily="34" charset="0"/>
              </a:rPr>
              <a:t>PRU Internal memory</a:t>
            </a:r>
          </a:p>
          <a:p>
            <a:pPr marL="574675" lvl="1" indent="-233363" eaLnBrk="0" hangingPunct="0">
              <a:lnSpc>
                <a:spcPct val="80000"/>
              </a:lnSpc>
              <a:spcBef>
                <a:spcPts val="600"/>
              </a:spcBef>
              <a:buSzPct val="85000"/>
              <a:buFont typeface="Arial" panose="020B0604020202020204" pitchFamily="34" charset="0"/>
              <a:buChar char="–"/>
            </a:pPr>
            <a:r>
              <a:rPr lang="en-US" sz="2400" dirty="0" smtClean="0">
                <a:latin typeface="Calibri" pitchFamily="34" charset="0"/>
                <a:cs typeface="Calibri" pitchFamily="34" charset="0"/>
              </a:rPr>
              <a:t>Data and Instruction RAM per PRU, Shared RAM</a:t>
            </a:r>
          </a:p>
          <a:p>
            <a:pPr marL="227013" indent="-227013" eaLnBrk="0" hangingPunct="0">
              <a:lnSpc>
                <a:spcPct val="80000"/>
              </a:lnSpc>
              <a:spcBef>
                <a:spcPts val="600"/>
              </a:spcBef>
              <a:buSzPct val="90000"/>
              <a:buChar char="•"/>
            </a:pPr>
            <a:r>
              <a:rPr lang="en-US" sz="2800" dirty="0" smtClean="0">
                <a:latin typeface="Calibri" pitchFamily="34" charset="0"/>
                <a:cs typeface="Calibri" pitchFamily="34" charset="0"/>
              </a:rPr>
              <a:t>L3 Shared RAM (OCMC)</a:t>
            </a:r>
          </a:p>
          <a:p>
            <a:pPr marL="574675" lvl="1" indent="-233363" eaLnBrk="0" hangingPunct="0">
              <a:lnSpc>
                <a:spcPct val="80000"/>
              </a:lnSpc>
              <a:spcBef>
                <a:spcPts val="600"/>
              </a:spcBef>
              <a:buSzPct val="85000"/>
              <a:buFont typeface="Arial" panose="020B0604020202020204" pitchFamily="34" charset="0"/>
              <a:buChar char="–"/>
            </a:pPr>
            <a:r>
              <a:rPr lang="en-US" sz="2400" dirty="0" smtClean="0">
                <a:solidFill>
                  <a:srgbClr val="00B050"/>
                </a:solidFill>
                <a:latin typeface="Calibri" pitchFamily="34" charset="0"/>
                <a:cs typeface="Calibri" pitchFamily="34" charset="0"/>
              </a:rPr>
              <a:t>256KB </a:t>
            </a:r>
            <a:r>
              <a:rPr lang="en-US" sz="2400" dirty="0" smtClean="0">
                <a:latin typeface="Calibri" pitchFamily="34" charset="0"/>
                <a:cs typeface="Calibri" pitchFamily="34" charset="0"/>
              </a:rPr>
              <a:t>shared memory (64K AM335)</a:t>
            </a:r>
          </a:p>
          <a:p>
            <a:pPr marL="227013" indent="-227013" eaLnBrk="0" hangingPunct="0">
              <a:lnSpc>
                <a:spcPct val="80000"/>
              </a:lnSpc>
              <a:spcBef>
                <a:spcPts val="600"/>
              </a:spcBef>
              <a:buSzPct val="90000"/>
              <a:buChar char="•"/>
            </a:pPr>
            <a:r>
              <a:rPr lang="en-US" sz="2800" dirty="0" smtClean="0">
                <a:latin typeface="Calibri" pitchFamily="34" charset="0"/>
                <a:cs typeface="Calibri" pitchFamily="34" charset="0"/>
              </a:rPr>
              <a:t>External Memory</a:t>
            </a:r>
          </a:p>
          <a:p>
            <a:pPr marL="574675" lvl="1" indent="-233363" eaLnBrk="0" hangingPunct="0">
              <a:lnSpc>
                <a:spcPct val="80000"/>
              </a:lnSpc>
              <a:spcBef>
                <a:spcPts val="600"/>
              </a:spcBef>
              <a:buSzPct val="85000"/>
              <a:buFont typeface="Arial" panose="020B0604020202020204" pitchFamily="34" charset="0"/>
              <a:buChar char="–"/>
            </a:pPr>
            <a:r>
              <a:rPr lang="en-US" sz="2400" dirty="0" smtClean="0">
                <a:solidFill>
                  <a:srgbClr val="00B050"/>
                </a:solidFill>
                <a:latin typeface="Calibri" pitchFamily="34" charset="0"/>
                <a:cs typeface="Calibri" pitchFamily="34" charset="0"/>
              </a:rPr>
              <a:t>32-bit </a:t>
            </a:r>
            <a:r>
              <a:rPr lang="en-US" sz="2400" dirty="0" smtClean="0">
                <a:latin typeface="Calibri" pitchFamily="34" charset="0"/>
                <a:cs typeface="Calibri" pitchFamily="34" charset="0"/>
              </a:rPr>
              <a:t>LPDDR2/DDR3/DDR3L (16-bits AM335X)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976007" y="6015165"/>
            <a:ext cx="18497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00B050"/>
                </a:solidFill>
              </a:rPr>
              <a:t>New feature vs. AM335x</a:t>
            </a:r>
            <a:endParaRPr lang="en-US" sz="12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46843881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6" name="Text Box 4"/>
          <p:cNvSpPr txBox="1">
            <a:spLocks noChangeArrowheads="1"/>
          </p:cNvSpPr>
          <p:nvPr/>
        </p:nvSpPr>
        <p:spPr bwMode="auto">
          <a:xfrm>
            <a:off x="340463" y="528630"/>
            <a:ext cx="5610226" cy="3604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3429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8001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1600" b="0" dirty="0">
                <a:latin typeface="Calibri" pitchFamily="34" charset="0"/>
              </a:rPr>
              <a:t>Features of the </a:t>
            </a:r>
            <a:r>
              <a:rPr lang="en-US" sz="1600" b="0" dirty="0" smtClean="0">
                <a:latin typeface="Calibri" pitchFamily="34" charset="0"/>
              </a:rPr>
              <a:t>EMIF4D </a:t>
            </a:r>
            <a:r>
              <a:rPr lang="en-US" sz="1600" b="0" dirty="0">
                <a:latin typeface="Calibri" pitchFamily="34" charset="0"/>
              </a:rPr>
              <a:t>include:</a:t>
            </a:r>
          </a:p>
          <a:p>
            <a:pPr lvl="1" eaLnBrk="1" hangingPunct="1">
              <a:buFont typeface="Arial" charset="0"/>
              <a:buChar char="•"/>
            </a:pPr>
            <a:r>
              <a:rPr lang="en-US" sz="1600" b="0" dirty="0">
                <a:solidFill>
                  <a:srgbClr val="000000"/>
                </a:solidFill>
                <a:latin typeface="Calibri" pitchFamily="34" charset="0"/>
              </a:rPr>
              <a:t>Frequency Targets </a:t>
            </a:r>
          </a:p>
          <a:p>
            <a:pPr marL="574675" lvl="1" indent="-233363">
              <a:lnSpc>
                <a:spcPct val="80000"/>
              </a:lnSpc>
              <a:spcBef>
                <a:spcPts val="600"/>
              </a:spcBef>
              <a:buSzPct val="85000"/>
              <a:buFont typeface="Arial" panose="020B0604020202020204" pitchFamily="34" charset="0"/>
              <a:buChar char="–"/>
            </a:pPr>
            <a:r>
              <a:rPr lang="en-US" sz="1600" b="0" dirty="0" smtClean="0">
                <a:solidFill>
                  <a:srgbClr val="00B050"/>
                </a:solidFill>
                <a:latin typeface="Calibri" pitchFamily="34" charset="0"/>
                <a:cs typeface="Calibri" pitchFamily="34" charset="0"/>
              </a:rPr>
              <a:t>LPDDR2</a:t>
            </a:r>
            <a:r>
              <a:rPr lang="en-US" sz="1600" b="0" dirty="0" smtClean="0">
                <a:latin typeface="Calibri" pitchFamily="34" charset="0"/>
                <a:cs typeface="Calibri" pitchFamily="34" charset="0"/>
              </a:rPr>
              <a:t>: 266 </a:t>
            </a:r>
            <a:r>
              <a:rPr lang="en-US" sz="1600" b="0" dirty="0">
                <a:latin typeface="Calibri" pitchFamily="34" charset="0"/>
                <a:cs typeface="Calibri" pitchFamily="34" charset="0"/>
              </a:rPr>
              <a:t>MHz Clock </a:t>
            </a:r>
            <a:r>
              <a:rPr lang="en-US" sz="1600" b="0" dirty="0" smtClean="0">
                <a:latin typeface="Calibri" pitchFamily="34" charset="0"/>
                <a:cs typeface="Calibri" pitchFamily="34" charset="0"/>
              </a:rPr>
              <a:t>(532 MHz </a:t>
            </a:r>
            <a:r>
              <a:rPr lang="en-US" sz="1600" b="0" dirty="0">
                <a:latin typeface="Calibri" pitchFamily="34" charset="0"/>
                <a:cs typeface="Calibri" pitchFamily="34" charset="0"/>
              </a:rPr>
              <a:t>Data Rate)</a:t>
            </a:r>
          </a:p>
          <a:p>
            <a:pPr marL="574675" lvl="1" indent="-233363">
              <a:lnSpc>
                <a:spcPct val="80000"/>
              </a:lnSpc>
              <a:spcBef>
                <a:spcPts val="600"/>
              </a:spcBef>
              <a:buSzPct val="85000"/>
              <a:buFont typeface="Arial" panose="020B0604020202020204" pitchFamily="34" charset="0"/>
              <a:buChar char="–"/>
            </a:pPr>
            <a:r>
              <a:rPr lang="en-US" sz="1600" b="0" dirty="0" smtClean="0">
                <a:latin typeface="Calibri" pitchFamily="34" charset="0"/>
                <a:cs typeface="Calibri" pitchFamily="34" charset="0"/>
              </a:rPr>
              <a:t>DDR3 (1.5V) /DDR3L (1.35V): 400</a:t>
            </a:r>
            <a:r>
              <a:rPr lang="en-US" sz="1600" b="0" dirty="0">
                <a:latin typeface="Calibri" pitchFamily="34" charset="0"/>
                <a:cs typeface="Calibri" pitchFamily="34" charset="0"/>
              </a:rPr>
              <a:t> MHz Clock </a:t>
            </a:r>
            <a:r>
              <a:rPr lang="en-US" sz="1600" b="0" dirty="0" smtClean="0">
                <a:latin typeface="Calibri" pitchFamily="34" charset="0"/>
                <a:cs typeface="Calibri" pitchFamily="34" charset="0"/>
              </a:rPr>
              <a:t>(800</a:t>
            </a:r>
            <a:r>
              <a:rPr lang="en-US" sz="1600" b="0" dirty="0">
                <a:latin typeface="Calibri" pitchFamily="34" charset="0"/>
                <a:cs typeface="Calibri" pitchFamily="34" charset="0"/>
              </a:rPr>
              <a:t> MHz Data Rate</a:t>
            </a:r>
            <a:r>
              <a:rPr lang="en-US" sz="1600" b="0" dirty="0" smtClean="0">
                <a:latin typeface="Calibri" pitchFamily="34" charset="0"/>
                <a:cs typeface="Calibri" pitchFamily="34" charset="0"/>
              </a:rPr>
              <a:t>)</a:t>
            </a:r>
          </a:p>
          <a:p>
            <a:pPr marL="574675" lvl="1" indent="-233363">
              <a:lnSpc>
                <a:spcPct val="80000"/>
              </a:lnSpc>
              <a:spcBef>
                <a:spcPts val="600"/>
              </a:spcBef>
              <a:buSzPct val="85000"/>
              <a:buFont typeface="Arial" panose="020B0604020202020204" pitchFamily="34" charset="0"/>
              <a:buChar char="–"/>
            </a:pPr>
            <a:r>
              <a:rPr lang="en-US" sz="1600" b="0" dirty="0" smtClean="0">
                <a:latin typeface="Calibri" pitchFamily="34" charset="0"/>
                <a:cs typeface="Calibri" pitchFamily="34" charset="0"/>
              </a:rPr>
              <a:t>No support for </a:t>
            </a:r>
            <a:r>
              <a:rPr lang="en-US" sz="1600" b="0" dirty="0" err="1" smtClean="0">
                <a:latin typeface="Calibri" pitchFamily="34" charset="0"/>
                <a:cs typeface="Calibri" pitchFamily="34" charset="0"/>
              </a:rPr>
              <a:t>mDDR</a:t>
            </a:r>
            <a:r>
              <a:rPr lang="en-US" sz="1600" b="0" dirty="0" smtClean="0">
                <a:latin typeface="Calibri" pitchFamily="34" charset="0"/>
                <a:cs typeface="Calibri" pitchFamily="34" charset="0"/>
              </a:rPr>
              <a:t> or DDR2 </a:t>
            </a:r>
            <a:endParaRPr lang="en-US" sz="1600" b="0" dirty="0">
              <a:latin typeface="Calibri" pitchFamily="34" charset="0"/>
              <a:cs typeface="Calibri" pitchFamily="34" charset="0"/>
            </a:endParaRPr>
          </a:p>
          <a:p>
            <a:pPr lvl="1" eaLnBrk="1" hangingPunct="1">
              <a:buFont typeface="Arial" charset="0"/>
              <a:buChar char="•"/>
            </a:pPr>
            <a:r>
              <a:rPr lang="en-US" sz="1600" b="0" dirty="0" smtClean="0">
                <a:solidFill>
                  <a:srgbClr val="000000"/>
                </a:solidFill>
                <a:latin typeface="Calibri" pitchFamily="34" charset="0"/>
              </a:rPr>
              <a:t>16- or </a:t>
            </a:r>
            <a:r>
              <a:rPr lang="en-US" sz="1600" b="0" dirty="0" smtClean="0">
                <a:solidFill>
                  <a:srgbClr val="00B050"/>
                </a:solidFill>
                <a:latin typeface="Calibri" pitchFamily="34" charset="0"/>
              </a:rPr>
              <a:t>32-</a:t>
            </a:r>
            <a:r>
              <a:rPr lang="en-US" sz="1600" b="0" dirty="0" smtClean="0">
                <a:solidFill>
                  <a:srgbClr val="000000"/>
                </a:solidFill>
                <a:latin typeface="Calibri" pitchFamily="34" charset="0"/>
              </a:rPr>
              <a:t> </a:t>
            </a:r>
            <a:r>
              <a:rPr lang="en-US" sz="1600" b="0" dirty="0">
                <a:solidFill>
                  <a:srgbClr val="000000"/>
                </a:solidFill>
                <a:latin typeface="Calibri" pitchFamily="34" charset="0"/>
              </a:rPr>
              <a:t>bit data bus</a:t>
            </a:r>
          </a:p>
          <a:p>
            <a:pPr lvl="1" eaLnBrk="1" hangingPunct="1">
              <a:buFont typeface="Arial" charset="0"/>
              <a:buChar char="•"/>
            </a:pPr>
            <a:r>
              <a:rPr lang="en-US" sz="1600" b="0" dirty="0" smtClean="0">
                <a:solidFill>
                  <a:srgbClr val="00B050"/>
                </a:solidFill>
                <a:latin typeface="Calibri" pitchFamily="34" charset="0"/>
              </a:rPr>
              <a:t>2GB</a:t>
            </a:r>
            <a:r>
              <a:rPr lang="en-US" sz="1600" b="0" dirty="0" smtClean="0">
                <a:solidFill>
                  <a:srgbClr val="000000"/>
                </a:solidFill>
                <a:latin typeface="Calibri" pitchFamily="34" charset="0"/>
              </a:rPr>
              <a:t> </a:t>
            </a:r>
            <a:r>
              <a:rPr lang="en-US" sz="1600" b="0" dirty="0">
                <a:solidFill>
                  <a:srgbClr val="000000"/>
                </a:solidFill>
                <a:latin typeface="Calibri" pitchFamily="34" charset="0"/>
              </a:rPr>
              <a:t>total addressable space </a:t>
            </a:r>
          </a:p>
          <a:p>
            <a:pPr lvl="1" eaLnBrk="1" hangingPunct="1">
              <a:buFont typeface="Arial" charset="0"/>
              <a:buChar char="•"/>
            </a:pPr>
            <a:r>
              <a:rPr lang="en-US" sz="1600" b="0" dirty="0">
                <a:solidFill>
                  <a:srgbClr val="000000"/>
                </a:solidFill>
                <a:latin typeface="Calibri" pitchFamily="34" charset="0"/>
              </a:rPr>
              <a:t>Supported </a:t>
            </a:r>
            <a:r>
              <a:rPr lang="en-US" sz="1600" b="0" dirty="0" smtClean="0">
                <a:solidFill>
                  <a:srgbClr val="000000"/>
                </a:solidFill>
                <a:latin typeface="Calibri" pitchFamily="34" charset="0"/>
              </a:rPr>
              <a:t>memory configurations:</a:t>
            </a:r>
            <a:endParaRPr lang="en-US" sz="1600" b="0" dirty="0">
              <a:solidFill>
                <a:srgbClr val="000000"/>
              </a:solidFill>
              <a:latin typeface="Calibri" pitchFamily="34" charset="0"/>
            </a:endParaRPr>
          </a:p>
          <a:p>
            <a:pPr lvl="2" eaLnBrk="1" hangingPunct="1">
              <a:buFont typeface="Arial" charset="0"/>
              <a:buChar char="•"/>
            </a:pPr>
            <a:r>
              <a:rPr lang="en-US" sz="1600" b="0" dirty="0">
                <a:solidFill>
                  <a:srgbClr val="000000"/>
                </a:solidFill>
                <a:latin typeface="Calibri" pitchFamily="34" charset="0"/>
              </a:rPr>
              <a:t>1 </a:t>
            </a:r>
            <a:r>
              <a:rPr lang="en-US" sz="1600" b="0" dirty="0" smtClean="0">
                <a:solidFill>
                  <a:srgbClr val="000000"/>
                </a:solidFill>
                <a:latin typeface="Calibri" pitchFamily="34" charset="0"/>
              </a:rPr>
              <a:t>load </a:t>
            </a:r>
            <a:r>
              <a:rPr lang="en-US" sz="1600" b="0" dirty="0">
                <a:solidFill>
                  <a:srgbClr val="000000"/>
                </a:solidFill>
                <a:latin typeface="Calibri" pitchFamily="34" charset="0"/>
              </a:rPr>
              <a:t>(</a:t>
            </a:r>
            <a:r>
              <a:rPr lang="en-US" sz="1600" b="0" dirty="0" smtClean="0">
                <a:solidFill>
                  <a:srgbClr val="000000"/>
                </a:solidFill>
                <a:latin typeface="Calibri" pitchFamily="34" charset="0"/>
              </a:rPr>
              <a:t>x32 device)</a:t>
            </a:r>
            <a:endParaRPr lang="en-US" sz="1600" b="0" dirty="0">
              <a:solidFill>
                <a:srgbClr val="000000"/>
              </a:solidFill>
              <a:latin typeface="Calibri" pitchFamily="34" charset="0"/>
            </a:endParaRPr>
          </a:p>
          <a:p>
            <a:pPr lvl="2" eaLnBrk="1" hangingPunct="1">
              <a:buFont typeface="Arial" charset="0"/>
              <a:buChar char="•"/>
            </a:pPr>
            <a:r>
              <a:rPr lang="en-US" sz="1600" b="0" dirty="0">
                <a:solidFill>
                  <a:srgbClr val="000000"/>
                </a:solidFill>
                <a:latin typeface="Calibri" pitchFamily="34" charset="0"/>
              </a:rPr>
              <a:t>2 </a:t>
            </a:r>
            <a:r>
              <a:rPr lang="en-US" sz="1600" b="0" dirty="0" smtClean="0">
                <a:solidFill>
                  <a:srgbClr val="000000"/>
                </a:solidFill>
                <a:latin typeface="Calibri" pitchFamily="34" charset="0"/>
              </a:rPr>
              <a:t>loads </a:t>
            </a:r>
            <a:r>
              <a:rPr lang="en-US" sz="1600" b="0" dirty="0">
                <a:solidFill>
                  <a:srgbClr val="000000"/>
                </a:solidFill>
                <a:latin typeface="Calibri" pitchFamily="34" charset="0"/>
              </a:rPr>
              <a:t>(</a:t>
            </a:r>
            <a:r>
              <a:rPr lang="en-US" sz="1600" b="0" dirty="0" smtClean="0">
                <a:solidFill>
                  <a:srgbClr val="000000"/>
                </a:solidFill>
                <a:latin typeface="Calibri" pitchFamily="34" charset="0"/>
              </a:rPr>
              <a:t>x16 </a:t>
            </a:r>
            <a:r>
              <a:rPr lang="en-US" sz="1600" b="0" dirty="0">
                <a:solidFill>
                  <a:srgbClr val="000000"/>
                </a:solidFill>
                <a:latin typeface="Calibri" pitchFamily="34" charset="0"/>
              </a:rPr>
              <a:t>devices)</a:t>
            </a:r>
          </a:p>
          <a:p>
            <a:pPr lvl="2" eaLnBrk="1" hangingPunct="1">
              <a:buFont typeface="Arial" charset="0"/>
              <a:buChar char="•"/>
            </a:pPr>
            <a:r>
              <a:rPr lang="en-US" sz="1600" b="0" dirty="0">
                <a:solidFill>
                  <a:srgbClr val="000000"/>
                </a:solidFill>
                <a:latin typeface="Calibri" pitchFamily="34" charset="0"/>
              </a:rPr>
              <a:t>4 </a:t>
            </a:r>
            <a:r>
              <a:rPr lang="en-US" sz="1600" b="0" dirty="0" smtClean="0">
                <a:solidFill>
                  <a:srgbClr val="000000"/>
                </a:solidFill>
                <a:latin typeface="Calibri" pitchFamily="34" charset="0"/>
              </a:rPr>
              <a:t>loads </a:t>
            </a:r>
            <a:r>
              <a:rPr lang="en-US" sz="1600" b="0" dirty="0">
                <a:solidFill>
                  <a:srgbClr val="000000"/>
                </a:solidFill>
                <a:latin typeface="Calibri" pitchFamily="34" charset="0"/>
              </a:rPr>
              <a:t>(</a:t>
            </a:r>
            <a:r>
              <a:rPr lang="en-US" sz="1600" b="0" dirty="0" smtClean="0">
                <a:solidFill>
                  <a:srgbClr val="000000"/>
                </a:solidFill>
                <a:latin typeface="Calibri" pitchFamily="34" charset="0"/>
              </a:rPr>
              <a:t>x8 </a:t>
            </a:r>
            <a:r>
              <a:rPr lang="en-US" sz="1600" b="0" dirty="0">
                <a:solidFill>
                  <a:srgbClr val="000000"/>
                </a:solidFill>
                <a:latin typeface="Calibri" pitchFamily="34" charset="0"/>
              </a:rPr>
              <a:t>devices)</a:t>
            </a:r>
          </a:p>
          <a:p>
            <a:pPr lvl="1" eaLnBrk="1" hangingPunct="1">
              <a:buFont typeface="Arial" charset="0"/>
              <a:buChar char="•"/>
            </a:pPr>
            <a:r>
              <a:rPr lang="en-US" sz="1600" b="0" dirty="0">
                <a:solidFill>
                  <a:srgbClr val="000000"/>
                </a:solidFill>
                <a:latin typeface="Calibri" pitchFamily="34" charset="0"/>
              </a:rPr>
              <a:t>Supports a maximum </a:t>
            </a:r>
            <a:r>
              <a:rPr lang="en-US" sz="1600" b="0" dirty="0">
                <a:solidFill>
                  <a:srgbClr val="00B050"/>
                </a:solidFill>
                <a:latin typeface="Calibri" pitchFamily="34" charset="0"/>
              </a:rPr>
              <a:t>of 4 address </a:t>
            </a:r>
            <a:r>
              <a:rPr lang="en-US" sz="1600" b="0" dirty="0" smtClean="0">
                <a:solidFill>
                  <a:srgbClr val="00B050"/>
                </a:solidFill>
                <a:latin typeface="Calibri" pitchFamily="34" charset="0"/>
              </a:rPr>
              <a:t>loads DDR3, 2 data loads </a:t>
            </a:r>
            <a:r>
              <a:rPr lang="en-US" sz="1600" b="0" dirty="0" smtClean="0">
                <a:solidFill>
                  <a:srgbClr val="000000"/>
                </a:solidFill>
                <a:latin typeface="Calibri" pitchFamily="34" charset="0"/>
              </a:rPr>
              <a:t>for LPDDR2, </a:t>
            </a:r>
            <a:r>
              <a:rPr lang="en-US" sz="1600" b="0" dirty="0">
                <a:solidFill>
                  <a:srgbClr val="000000"/>
                </a:solidFill>
                <a:latin typeface="Calibri" pitchFamily="34" charset="0"/>
              </a:rPr>
              <a:t>and 1 data </a:t>
            </a:r>
            <a:r>
              <a:rPr lang="en-US" sz="1600" b="0" dirty="0" smtClean="0">
                <a:solidFill>
                  <a:srgbClr val="000000"/>
                </a:solidFill>
                <a:latin typeface="Calibri" pitchFamily="34" charset="0"/>
              </a:rPr>
              <a:t>load for DDR3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31774" y="0"/>
            <a:ext cx="8988426" cy="659219"/>
          </a:xfrm>
        </p:spPr>
        <p:txBody>
          <a:bodyPr>
            <a:normAutofit/>
          </a:bodyPr>
          <a:lstStyle/>
          <a:p>
            <a:r>
              <a:rPr lang="en-US" sz="3600" dirty="0" smtClean="0"/>
              <a:t>AM437x Memory </a:t>
            </a:r>
            <a:r>
              <a:rPr lang="en-US" sz="3600" dirty="0"/>
              <a:t>I</a:t>
            </a:r>
            <a:r>
              <a:rPr lang="en-US" sz="3600" dirty="0" smtClean="0"/>
              <a:t>nterface (LPDDR2/DDR3</a:t>
            </a:r>
            <a:r>
              <a:rPr lang="en-US" dirty="0" smtClean="0"/>
              <a:t>)</a:t>
            </a:r>
            <a:endParaRPr lang="en-US" dirty="0"/>
          </a:p>
        </p:txBody>
      </p:sp>
      <p:grpSp>
        <p:nvGrpSpPr>
          <p:cNvPr id="51" name="Group 50"/>
          <p:cNvGrpSpPr/>
          <p:nvPr/>
        </p:nvGrpSpPr>
        <p:grpSpPr>
          <a:xfrm>
            <a:off x="2019968" y="1671426"/>
            <a:ext cx="6783807" cy="4612418"/>
            <a:chOff x="1615914" y="1575729"/>
            <a:chExt cx="6783807" cy="4612418"/>
          </a:xfrm>
        </p:grpSpPr>
        <p:sp>
          <p:nvSpPr>
            <p:cNvPr id="79" name="Rectangle 78"/>
            <p:cNvSpPr/>
            <p:nvPr/>
          </p:nvSpPr>
          <p:spPr>
            <a:xfrm>
              <a:off x="1615914" y="3997840"/>
              <a:ext cx="3924078" cy="2190307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ectangle 77"/>
            <p:cNvSpPr/>
            <p:nvPr/>
          </p:nvSpPr>
          <p:spPr>
            <a:xfrm>
              <a:off x="5791201" y="1600200"/>
              <a:ext cx="2587255" cy="219343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 73"/>
            <p:cNvSpPr/>
            <p:nvPr/>
          </p:nvSpPr>
          <p:spPr>
            <a:xfrm>
              <a:off x="5791200" y="3983089"/>
              <a:ext cx="2608521" cy="219343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Rectangle 1"/>
            <p:cNvSpPr/>
            <p:nvPr/>
          </p:nvSpPr>
          <p:spPr>
            <a:xfrm>
              <a:off x="5937250" y="4423919"/>
              <a:ext cx="990600" cy="762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AM437x</a:t>
              </a:r>
              <a:endParaRPr lang="en-US" sz="1600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7280275" y="4422967"/>
              <a:ext cx="990600" cy="762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LPDDR2 (x32)</a:t>
              </a:r>
              <a:endParaRPr lang="en-US" sz="1600" dirty="0"/>
            </a:p>
          </p:txBody>
        </p:sp>
        <p:cxnSp>
          <p:nvCxnSpPr>
            <p:cNvPr id="9" name="Straight Arrow Connector 8"/>
            <p:cNvCxnSpPr>
              <a:stCxn id="2" idx="3"/>
              <a:endCxn id="7" idx="1"/>
            </p:cNvCxnSpPr>
            <p:nvPr/>
          </p:nvCxnSpPr>
          <p:spPr>
            <a:xfrm flipV="1">
              <a:off x="6927850" y="4803967"/>
              <a:ext cx="352425" cy="952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11" name="Rectangle 10"/>
            <p:cNvSpPr/>
            <p:nvPr/>
          </p:nvSpPr>
          <p:spPr>
            <a:xfrm>
              <a:off x="5937250" y="5338319"/>
              <a:ext cx="990600" cy="762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AM437x</a:t>
              </a:r>
              <a:endParaRPr lang="en-US" sz="1600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7280275" y="5337367"/>
              <a:ext cx="990600" cy="762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DDR3</a:t>
              </a:r>
            </a:p>
            <a:p>
              <a:pPr algn="ctr"/>
              <a:r>
                <a:rPr lang="en-US" sz="1600" dirty="0" smtClean="0"/>
                <a:t>(x16)</a:t>
              </a:r>
              <a:endParaRPr lang="en-US" sz="1600" dirty="0"/>
            </a:p>
          </p:txBody>
        </p:sp>
        <p:cxnSp>
          <p:nvCxnSpPr>
            <p:cNvPr id="13" name="Straight Arrow Connector 12"/>
            <p:cNvCxnSpPr>
              <a:stCxn id="11" idx="3"/>
              <a:endCxn id="12" idx="1"/>
            </p:cNvCxnSpPr>
            <p:nvPr/>
          </p:nvCxnSpPr>
          <p:spPr>
            <a:xfrm flipV="1">
              <a:off x="6927850" y="5718367"/>
              <a:ext cx="352425" cy="952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14" name="Rectangle 13"/>
            <p:cNvSpPr/>
            <p:nvPr/>
          </p:nvSpPr>
          <p:spPr>
            <a:xfrm>
              <a:off x="5868989" y="2530618"/>
              <a:ext cx="990600" cy="762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AM437x</a:t>
              </a:r>
              <a:endParaRPr lang="en-US" sz="160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7224714" y="2059128"/>
              <a:ext cx="990600" cy="762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DDR3</a:t>
              </a:r>
            </a:p>
            <a:p>
              <a:pPr algn="ctr"/>
              <a:r>
                <a:rPr lang="en-US" sz="1600" dirty="0" smtClean="0"/>
                <a:t>(x16)</a:t>
              </a:r>
              <a:endParaRPr lang="en-US" sz="1600" dirty="0"/>
            </a:p>
          </p:txBody>
        </p:sp>
        <p:cxnSp>
          <p:nvCxnSpPr>
            <p:cNvPr id="16" name="Straight Arrow Connector 15"/>
            <p:cNvCxnSpPr>
              <a:endCxn id="15" idx="1"/>
            </p:cNvCxnSpPr>
            <p:nvPr/>
          </p:nvCxnSpPr>
          <p:spPr>
            <a:xfrm>
              <a:off x="6989764" y="2440128"/>
              <a:ext cx="23495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18" name="Rectangle 17"/>
            <p:cNvSpPr/>
            <p:nvPr/>
          </p:nvSpPr>
          <p:spPr>
            <a:xfrm>
              <a:off x="7224714" y="2973528"/>
              <a:ext cx="990600" cy="762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DDR3</a:t>
              </a:r>
            </a:p>
            <a:p>
              <a:pPr algn="ctr"/>
              <a:r>
                <a:rPr lang="en-US" sz="1600" dirty="0" smtClean="0"/>
                <a:t>(x16)</a:t>
              </a:r>
              <a:endParaRPr lang="en-US" sz="1600" dirty="0"/>
            </a:p>
          </p:txBody>
        </p:sp>
        <p:cxnSp>
          <p:nvCxnSpPr>
            <p:cNvPr id="19" name="Straight Arrow Connector 18"/>
            <p:cNvCxnSpPr>
              <a:endCxn id="18" idx="1"/>
            </p:cNvCxnSpPr>
            <p:nvPr/>
          </p:nvCxnSpPr>
          <p:spPr>
            <a:xfrm>
              <a:off x="6989764" y="3354528"/>
              <a:ext cx="23495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26" name="Rectangle 25"/>
            <p:cNvSpPr/>
            <p:nvPr/>
          </p:nvSpPr>
          <p:spPr>
            <a:xfrm>
              <a:off x="1759582" y="4474903"/>
              <a:ext cx="990600" cy="106051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AM437x</a:t>
              </a:r>
              <a:endParaRPr lang="en-US" sz="1600" dirty="0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3074032" y="5002018"/>
              <a:ext cx="990600" cy="762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DDR3</a:t>
              </a:r>
            </a:p>
            <a:p>
              <a:pPr algn="ctr"/>
              <a:r>
                <a:rPr lang="en-US" sz="1600" dirty="0" smtClean="0"/>
                <a:t>(x16)</a:t>
              </a:r>
              <a:endParaRPr lang="en-US" sz="1600" dirty="0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4451189" y="5002018"/>
              <a:ext cx="990600" cy="762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DDR3</a:t>
              </a:r>
            </a:p>
            <a:p>
              <a:pPr algn="ctr"/>
              <a:r>
                <a:rPr lang="en-US" sz="1600" dirty="0" smtClean="0"/>
                <a:t>(x16)</a:t>
              </a:r>
              <a:endParaRPr lang="en-US" sz="1600" dirty="0"/>
            </a:p>
          </p:txBody>
        </p:sp>
        <p:cxnSp>
          <p:nvCxnSpPr>
            <p:cNvPr id="33" name="Straight Arrow Connector 32"/>
            <p:cNvCxnSpPr/>
            <p:nvPr/>
          </p:nvCxnSpPr>
          <p:spPr>
            <a:xfrm flipV="1">
              <a:off x="6989764" y="2440128"/>
              <a:ext cx="0" cy="914400"/>
            </a:xfrm>
            <a:prstGeom prst="straightConnector1">
              <a:avLst/>
            </a:prstGeom>
            <a:ln>
              <a:tailEnd type="non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>
              <a:endCxn id="14" idx="3"/>
            </p:cNvCxnSpPr>
            <p:nvPr/>
          </p:nvCxnSpPr>
          <p:spPr>
            <a:xfrm flipH="1">
              <a:off x="6859589" y="2911618"/>
              <a:ext cx="141287" cy="0"/>
            </a:xfrm>
            <a:prstGeom prst="straightConnector1">
              <a:avLst/>
            </a:prstGeom>
            <a:ln>
              <a:tailEnd type="non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/>
            <p:nvPr/>
          </p:nvCxnSpPr>
          <p:spPr>
            <a:xfrm>
              <a:off x="2750182" y="4842002"/>
              <a:ext cx="819150" cy="0"/>
            </a:xfrm>
            <a:prstGeom prst="straightConnector1">
              <a:avLst/>
            </a:prstGeom>
            <a:ln>
              <a:tailEnd type="non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/>
            <p:nvPr/>
          </p:nvCxnSpPr>
          <p:spPr>
            <a:xfrm>
              <a:off x="2920839" y="6061202"/>
              <a:ext cx="1987550" cy="0"/>
            </a:xfrm>
            <a:prstGeom prst="straightConnector1">
              <a:avLst/>
            </a:prstGeom>
            <a:ln>
              <a:tailEnd type="non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7" name="Straight Arrow Connector 46"/>
            <p:cNvCxnSpPr/>
            <p:nvPr/>
          </p:nvCxnSpPr>
          <p:spPr>
            <a:xfrm flipV="1">
              <a:off x="2920839" y="5389692"/>
              <a:ext cx="0" cy="671510"/>
            </a:xfrm>
            <a:prstGeom prst="straightConnector1">
              <a:avLst/>
            </a:prstGeom>
            <a:ln>
              <a:tailEnd type="non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/>
            <p:nvPr/>
          </p:nvCxnSpPr>
          <p:spPr>
            <a:xfrm flipH="1">
              <a:off x="2750182" y="5389692"/>
              <a:ext cx="181770" cy="0"/>
            </a:xfrm>
            <a:prstGeom prst="straightConnector1">
              <a:avLst/>
            </a:prstGeom>
            <a:ln>
              <a:tailEnd type="non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>
              <a:stCxn id="27" idx="2"/>
            </p:cNvCxnSpPr>
            <p:nvPr/>
          </p:nvCxnSpPr>
          <p:spPr>
            <a:xfrm>
              <a:off x="3569332" y="5764018"/>
              <a:ext cx="0" cy="297184"/>
            </a:xfrm>
            <a:prstGeom prst="straightConnector1">
              <a:avLst/>
            </a:prstGeom>
            <a:ln>
              <a:headEnd type="arrow"/>
              <a:tailEnd type="non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5" name="Straight Arrow Connector 54"/>
            <p:cNvCxnSpPr/>
            <p:nvPr/>
          </p:nvCxnSpPr>
          <p:spPr>
            <a:xfrm>
              <a:off x="4908389" y="5764018"/>
              <a:ext cx="0" cy="297184"/>
            </a:xfrm>
            <a:prstGeom prst="straightConnector1">
              <a:avLst/>
            </a:prstGeom>
            <a:ln>
              <a:headEnd type="arrow"/>
              <a:tailEnd type="non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62" name="Straight Arrow Connector 61"/>
            <p:cNvCxnSpPr>
              <a:stCxn id="27" idx="0"/>
            </p:cNvCxnSpPr>
            <p:nvPr/>
          </p:nvCxnSpPr>
          <p:spPr>
            <a:xfrm flipH="1" flipV="1">
              <a:off x="3566157" y="4842002"/>
              <a:ext cx="3175" cy="160016"/>
            </a:xfrm>
            <a:prstGeom prst="straightConnector1">
              <a:avLst/>
            </a:prstGeom>
            <a:ln>
              <a:tailEnd type="non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65" name="Straight Arrow Connector 64"/>
            <p:cNvCxnSpPr/>
            <p:nvPr/>
          </p:nvCxnSpPr>
          <p:spPr>
            <a:xfrm>
              <a:off x="2750182" y="4582149"/>
              <a:ext cx="2196307" cy="0"/>
            </a:xfrm>
            <a:prstGeom prst="straightConnector1">
              <a:avLst/>
            </a:prstGeom>
            <a:ln>
              <a:tailEnd type="non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67" name="Straight Arrow Connector 66"/>
            <p:cNvCxnSpPr>
              <a:stCxn id="29" idx="0"/>
            </p:cNvCxnSpPr>
            <p:nvPr/>
          </p:nvCxnSpPr>
          <p:spPr>
            <a:xfrm flipV="1">
              <a:off x="4946489" y="4582149"/>
              <a:ext cx="0" cy="419869"/>
            </a:xfrm>
            <a:prstGeom prst="straightConnector1">
              <a:avLst/>
            </a:prstGeom>
            <a:ln>
              <a:tailEnd type="non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68" name="TextBox 67"/>
            <p:cNvSpPr txBox="1"/>
            <p:nvPr/>
          </p:nvSpPr>
          <p:spPr>
            <a:xfrm>
              <a:off x="3993989" y="4336403"/>
              <a:ext cx="7649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D[31:16]</a:t>
              </a:r>
              <a:endParaRPr lang="en-US" sz="1200" dirty="0"/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2804379" y="4602151"/>
              <a:ext cx="67999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D[15:0]</a:t>
              </a:r>
              <a:endParaRPr lang="en-US" sz="1200" dirty="0"/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3771195" y="5784203"/>
              <a:ext cx="79060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err="1" smtClean="0"/>
                <a:t>Addr</a:t>
              </a:r>
              <a:r>
                <a:rPr lang="en-US" sz="1200" dirty="0" smtClean="0"/>
                <a:t>/Ctrl</a:t>
              </a:r>
              <a:endParaRPr lang="en-US" sz="1200" dirty="0"/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6402389" y="1575729"/>
              <a:ext cx="12577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 topology</a:t>
              </a:r>
              <a:endParaRPr lang="en-US" dirty="0"/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6338468" y="3923111"/>
              <a:ext cx="15568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Point-to-point</a:t>
              </a:r>
              <a:endParaRPr lang="en-US" dirty="0"/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2744966" y="4002812"/>
              <a:ext cx="17491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Fly-by topology</a:t>
              </a:r>
              <a:endParaRPr lang="en-US" dirty="0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5218063" y="5725447"/>
              <a:ext cx="37863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 smtClean="0"/>
                <a:t>VTT</a:t>
              </a:r>
              <a:endParaRPr lang="en-US" sz="800" dirty="0"/>
            </a:p>
          </p:txBody>
        </p:sp>
        <p:cxnSp>
          <p:nvCxnSpPr>
            <p:cNvPr id="40" name="Straight Arrow Connector 39"/>
            <p:cNvCxnSpPr/>
            <p:nvPr/>
          </p:nvCxnSpPr>
          <p:spPr>
            <a:xfrm>
              <a:off x="4908389" y="6061201"/>
              <a:ext cx="140350" cy="2847"/>
            </a:xfrm>
            <a:prstGeom prst="straightConnector1">
              <a:avLst/>
            </a:prstGeom>
            <a:ln>
              <a:tailEnd type="non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/>
            <p:nvPr/>
          </p:nvCxnSpPr>
          <p:spPr>
            <a:xfrm flipV="1">
              <a:off x="5441789" y="5922702"/>
              <a:ext cx="0" cy="158248"/>
            </a:xfrm>
            <a:prstGeom prst="straightConnector1">
              <a:avLst/>
            </a:prstGeom>
            <a:ln>
              <a:tailEnd type="non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9" name="Straight Arrow Connector 48"/>
            <p:cNvCxnSpPr/>
            <p:nvPr/>
          </p:nvCxnSpPr>
          <p:spPr>
            <a:xfrm>
              <a:off x="5395712" y="5905329"/>
              <a:ext cx="92153" cy="0"/>
            </a:xfrm>
            <a:prstGeom prst="straightConnector1">
              <a:avLst/>
            </a:prstGeom>
            <a:ln>
              <a:tailEnd type="non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03711" y="6021514"/>
              <a:ext cx="358775" cy="793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69" name="Straight Arrow Connector 68"/>
            <p:cNvCxnSpPr/>
            <p:nvPr/>
          </p:nvCxnSpPr>
          <p:spPr>
            <a:xfrm flipV="1">
              <a:off x="5327202" y="6061201"/>
              <a:ext cx="114587" cy="2633"/>
            </a:xfrm>
            <a:prstGeom prst="straightConnector1">
              <a:avLst/>
            </a:prstGeom>
            <a:ln>
              <a:tailEnd type="non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53" name="TextBox 52"/>
          <p:cNvSpPr txBox="1"/>
          <p:nvPr/>
        </p:nvSpPr>
        <p:spPr>
          <a:xfrm>
            <a:off x="6954742" y="1241146"/>
            <a:ext cx="18497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00B050"/>
                </a:solidFill>
              </a:rPr>
              <a:t>New feature vs. AM335x</a:t>
            </a:r>
            <a:endParaRPr lang="en-US" sz="12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62648067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Rounded Rectangle 96"/>
          <p:cNvSpPr/>
          <p:nvPr/>
        </p:nvSpPr>
        <p:spPr>
          <a:xfrm>
            <a:off x="4495785" y="3444181"/>
            <a:ext cx="4495800" cy="2804219"/>
          </a:xfrm>
          <a:prstGeom prst="roundRect">
            <a:avLst/>
          </a:prstGeom>
          <a:solidFill>
            <a:srgbClr val="CCE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itchFamily="34" charset="0"/>
            </a:endParaRPr>
          </a:p>
        </p:txBody>
      </p:sp>
      <p:sp>
        <p:nvSpPr>
          <p:cNvPr id="43" name="Rounded Rectangle 42"/>
          <p:cNvSpPr/>
          <p:nvPr/>
        </p:nvSpPr>
        <p:spPr>
          <a:xfrm>
            <a:off x="4495785" y="1095109"/>
            <a:ext cx="4495800" cy="2286000"/>
          </a:xfrm>
          <a:prstGeom prst="roundRect">
            <a:avLst/>
          </a:prstGeom>
          <a:solidFill>
            <a:srgbClr val="CCE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31774" y="0"/>
            <a:ext cx="8988426" cy="814388"/>
          </a:xfrm>
        </p:spPr>
        <p:txBody>
          <a:bodyPr>
            <a:normAutofit/>
          </a:bodyPr>
          <a:lstStyle/>
          <a:p>
            <a:r>
              <a:rPr lang="en-US" dirty="0" smtClean="0"/>
              <a:t>AM437x DDR3 Low Power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4635932" y="3810000"/>
            <a:ext cx="1212850" cy="20217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Calibri" pitchFamily="34" charset="0"/>
              </a:rPr>
              <a:t>AM437x</a:t>
            </a:r>
            <a:endParaRPr lang="en-US" sz="1600" dirty="0">
              <a:latin typeface="Calibri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868640" y="4030702"/>
            <a:ext cx="990600" cy="1800999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Calibri" pitchFamily="34" charset="0"/>
              </a:rPr>
              <a:t>DDR3</a:t>
            </a:r>
          </a:p>
          <a:p>
            <a:pPr algn="ctr"/>
            <a:endParaRPr lang="en-US" sz="1600" dirty="0">
              <a:latin typeface="Calibri" pitchFamily="34" charset="0"/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5848782" y="5518716"/>
            <a:ext cx="2019858" cy="9525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50" name="Rectangle 49"/>
          <p:cNvSpPr/>
          <p:nvPr/>
        </p:nvSpPr>
        <p:spPr>
          <a:xfrm>
            <a:off x="189256" y="2231611"/>
            <a:ext cx="4106294" cy="26007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2000" dirty="0" smtClean="0">
                <a:solidFill>
                  <a:srgbClr val="000000"/>
                </a:solidFill>
                <a:latin typeface="Calibri" pitchFamily="34" charset="0"/>
              </a:rPr>
              <a:t>Low-power </a:t>
            </a:r>
            <a:r>
              <a:rPr lang="en-US" sz="2000" dirty="0">
                <a:solidFill>
                  <a:srgbClr val="000000"/>
                </a:solidFill>
                <a:latin typeface="Calibri" pitchFamily="34" charset="0"/>
              </a:rPr>
              <a:t>enhancements for </a:t>
            </a:r>
            <a:r>
              <a:rPr lang="en-US" sz="2000" dirty="0" smtClean="0">
                <a:solidFill>
                  <a:srgbClr val="000000"/>
                </a:solidFill>
                <a:latin typeface="Calibri" pitchFamily="34" charset="0"/>
              </a:rPr>
              <a:t>DDR3:</a:t>
            </a:r>
            <a:endParaRPr lang="en-US" sz="2000" dirty="0">
              <a:solidFill>
                <a:srgbClr val="000000"/>
              </a:solidFill>
              <a:latin typeface="Calibri" pitchFamily="34" charset="0"/>
            </a:endParaRPr>
          </a:p>
          <a:p>
            <a:pPr marL="342900" lvl="1" indent="-228600">
              <a:spcBef>
                <a:spcPts val="600"/>
              </a:spcBef>
              <a:buFont typeface="Arial" charset="0"/>
              <a:buChar char="•"/>
            </a:pPr>
            <a:r>
              <a:rPr lang="en-US" sz="1600" dirty="0">
                <a:solidFill>
                  <a:srgbClr val="00B050"/>
                </a:solidFill>
                <a:latin typeface="Calibri" pitchFamily="34" charset="0"/>
              </a:rPr>
              <a:t>Fail Safe I/O for DDR_RESET</a:t>
            </a:r>
            <a:r>
              <a:rPr lang="en-US" sz="1600" dirty="0">
                <a:solidFill>
                  <a:srgbClr val="000000"/>
                </a:solidFill>
                <a:latin typeface="Calibri" pitchFamily="34" charset="0"/>
              </a:rPr>
              <a:t>:  Facilitates external pull-up to keep DDR in self-refresh during RTC+DDR</a:t>
            </a:r>
            <a:r>
              <a:rPr lang="en-US" sz="1600" dirty="0" smtClean="0">
                <a:solidFill>
                  <a:srgbClr val="000000"/>
                </a:solidFill>
                <a:latin typeface="Calibri" pitchFamily="34" charset="0"/>
              </a:rPr>
              <a:t>.</a:t>
            </a:r>
          </a:p>
          <a:p>
            <a:pPr marL="342900" lvl="1" indent="-228600">
              <a:spcBef>
                <a:spcPts val="600"/>
              </a:spcBef>
              <a:buFont typeface="Arial" charset="0"/>
              <a:buChar char="•"/>
            </a:pPr>
            <a:r>
              <a:rPr lang="en-US" sz="1600" dirty="0" smtClean="0">
                <a:solidFill>
                  <a:srgbClr val="00B050"/>
                </a:solidFill>
                <a:latin typeface="Calibri" pitchFamily="34" charset="0"/>
              </a:rPr>
              <a:t>PMIC: Load Switch </a:t>
            </a:r>
            <a:r>
              <a:rPr lang="en-US" sz="1600" dirty="0" smtClean="0">
                <a:solidFill>
                  <a:srgbClr val="000000"/>
                </a:solidFill>
                <a:latin typeface="Calibri" pitchFamily="34" charset="0"/>
              </a:rPr>
              <a:t>facilitates separation of DDR voltage to AM437x and DDR memory</a:t>
            </a:r>
          </a:p>
          <a:p>
            <a:pPr marL="342900" lvl="1" indent="-228600">
              <a:spcBef>
                <a:spcPts val="600"/>
              </a:spcBef>
              <a:buFont typeface="Arial" charset="0"/>
              <a:buChar char="•"/>
            </a:pPr>
            <a:r>
              <a:rPr lang="en-US" sz="1600" dirty="0" smtClean="0">
                <a:solidFill>
                  <a:srgbClr val="00B050"/>
                </a:solidFill>
                <a:latin typeface="Calibri" pitchFamily="34" charset="0"/>
              </a:rPr>
              <a:t>Added extra signaling in hardware </a:t>
            </a:r>
            <a:r>
              <a:rPr lang="en-US" sz="1600" dirty="0" smtClean="0">
                <a:solidFill>
                  <a:srgbClr val="000000"/>
                </a:solidFill>
                <a:latin typeface="Calibri" pitchFamily="34" charset="0"/>
              </a:rPr>
              <a:t>to facilitate suspend/resume sequencing </a:t>
            </a:r>
          </a:p>
          <a:p>
            <a:pPr lvl="1">
              <a:buFont typeface="Arial" charset="0"/>
              <a:buChar char="•"/>
            </a:pPr>
            <a:endParaRPr lang="en-US" sz="1600" dirty="0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848782" y="5210939"/>
            <a:ext cx="8707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alibri" pitchFamily="34" charset="0"/>
              </a:rPr>
              <a:t>DDR_CKE</a:t>
            </a:r>
            <a:endParaRPr lang="en-US" sz="1400" dirty="0">
              <a:latin typeface="Calibri" pitchFamily="34" charset="0"/>
            </a:endParaRPr>
          </a:p>
        </p:txBody>
      </p:sp>
      <p:cxnSp>
        <p:nvCxnSpPr>
          <p:cNvPr id="53" name="Straight Arrow Connector 52"/>
          <p:cNvCxnSpPr/>
          <p:nvPr/>
        </p:nvCxnSpPr>
        <p:spPr>
          <a:xfrm>
            <a:off x="5848782" y="4896108"/>
            <a:ext cx="2019858" cy="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5848782" y="4588331"/>
            <a:ext cx="10357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alibri" pitchFamily="34" charset="0"/>
              </a:rPr>
              <a:t>DDR_RESET</a:t>
            </a:r>
            <a:endParaRPr lang="en-US" sz="1400" dirty="0">
              <a:latin typeface="Calibri" pitchFamily="34" charset="0"/>
            </a:endParaRPr>
          </a:p>
        </p:txBody>
      </p:sp>
      <p:pic>
        <p:nvPicPr>
          <p:cNvPr id="57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6989807" y="4501892"/>
            <a:ext cx="358775" cy="79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8" name="Straight Arrow Connector 57"/>
          <p:cNvCxnSpPr>
            <a:endCxn id="57" idx="1"/>
          </p:cNvCxnSpPr>
          <p:nvPr/>
        </p:nvCxnSpPr>
        <p:spPr>
          <a:xfrm flipV="1">
            <a:off x="7169195" y="4720967"/>
            <a:ext cx="0" cy="175141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 flipH="1" flipV="1">
            <a:off x="7003773" y="4362190"/>
            <a:ext cx="330842" cy="1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6489850" y="4030702"/>
            <a:ext cx="8803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Calibri" pitchFamily="34" charset="0"/>
              </a:rPr>
              <a:t>VDDS_DDR</a:t>
            </a:r>
            <a:endParaRPr lang="en-US" sz="1200" dirty="0">
              <a:latin typeface="Calibri" pitchFamily="34" charset="0"/>
            </a:endParaRPr>
          </a:p>
        </p:txBody>
      </p:sp>
      <p:pic>
        <p:nvPicPr>
          <p:cNvPr id="7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7099300" y="5792013"/>
            <a:ext cx="358775" cy="79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77" name="Straight Arrow Connector 76"/>
          <p:cNvCxnSpPr/>
          <p:nvPr/>
        </p:nvCxnSpPr>
        <p:spPr>
          <a:xfrm flipV="1">
            <a:off x="7278687" y="5528241"/>
            <a:ext cx="0" cy="175141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4" name="Isosceles Triangle 33"/>
          <p:cNvSpPr/>
          <p:nvPr/>
        </p:nvSpPr>
        <p:spPr>
          <a:xfrm rot="10800000">
            <a:off x="7139032" y="6011088"/>
            <a:ext cx="298406" cy="161111"/>
          </a:xfrm>
          <a:prstGeom prst="triangl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itchFamily="34" charset="0"/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4648185" y="1477808"/>
            <a:ext cx="1212850" cy="1798792"/>
          </a:xfrm>
          <a:prstGeom prst="rect">
            <a:avLst/>
          </a:prstGeom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Calibri" pitchFamily="34" charset="0"/>
              </a:rPr>
              <a:t>AM437x</a:t>
            </a:r>
            <a:endParaRPr lang="en-US" sz="1600" dirty="0">
              <a:latin typeface="Calibri" pitchFamily="34" charset="0"/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7880893" y="1477808"/>
            <a:ext cx="990600" cy="1798792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Calibri" pitchFamily="34" charset="0"/>
              </a:rPr>
              <a:t>DDR3</a:t>
            </a:r>
          </a:p>
          <a:p>
            <a:pPr algn="ctr"/>
            <a:endParaRPr lang="en-US" sz="1600" dirty="0">
              <a:latin typeface="Calibri" pitchFamily="34" charset="0"/>
            </a:endParaRPr>
          </a:p>
        </p:txBody>
      </p:sp>
      <p:cxnSp>
        <p:nvCxnSpPr>
          <p:cNvPr id="82" name="Straight Arrow Connector 81"/>
          <p:cNvCxnSpPr/>
          <p:nvPr/>
        </p:nvCxnSpPr>
        <p:spPr>
          <a:xfrm>
            <a:off x="5737859" y="2807437"/>
            <a:ext cx="2143034" cy="4763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83" name="TextBox 82"/>
          <p:cNvSpPr txBox="1"/>
          <p:nvPr/>
        </p:nvSpPr>
        <p:spPr>
          <a:xfrm>
            <a:off x="5861035" y="2494898"/>
            <a:ext cx="8707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alibri" pitchFamily="34" charset="0"/>
              </a:rPr>
              <a:t>DDR_CKE</a:t>
            </a:r>
            <a:endParaRPr lang="en-US" sz="1400" dirty="0">
              <a:latin typeface="Calibri" pitchFamily="34" charset="0"/>
            </a:endParaRPr>
          </a:p>
        </p:txBody>
      </p:sp>
      <p:cxnSp>
        <p:nvCxnSpPr>
          <p:cNvPr id="84" name="Straight Arrow Connector 83"/>
          <p:cNvCxnSpPr/>
          <p:nvPr/>
        </p:nvCxnSpPr>
        <p:spPr>
          <a:xfrm>
            <a:off x="5737860" y="2180067"/>
            <a:ext cx="2143033" cy="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85" name="TextBox 84"/>
          <p:cNvSpPr txBox="1"/>
          <p:nvPr/>
        </p:nvSpPr>
        <p:spPr>
          <a:xfrm>
            <a:off x="5861035" y="1872290"/>
            <a:ext cx="10357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alibri" pitchFamily="34" charset="0"/>
              </a:rPr>
              <a:t>DDR_RESET</a:t>
            </a:r>
            <a:endParaRPr lang="en-US" sz="1400" dirty="0">
              <a:latin typeface="Calibri" pitchFamily="34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6099678" y="1077698"/>
            <a:ext cx="13019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u="sng" dirty="0" err="1" smtClean="0">
                <a:latin typeface="Calibri" pitchFamily="34" charset="0"/>
              </a:rPr>
              <a:t>DeepSleep</a:t>
            </a:r>
            <a:endParaRPr lang="en-US" sz="2000" u="sng" dirty="0">
              <a:latin typeface="Calibri" pitchFamily="34" charset="0"/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6099678" y="3409890"/>
            <a:ext cx="12749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u="sng" dirty="0" smtClean="0">
                <a:latin typeface="Calibri" pitchFamily="34" charset="0"/>
              </a:rPr>
              <a:t>RTC + DDR</a:t>
            </a:r>
            <a:endParaRPr lang="en-US" sz="2000" u="sng" dirty="0">
              <a:latin typeface="Calibri" pitchFamily="34" charset="0"/>
            </a:endParaRPr>
          </a:p>
        </p:txBody>
      </p:sp>
      <p:sp>
        <p:nvSpPr>
          <p:cNvPr id="96" name="Rectangle 95"/>
          <p:cNvSpPr/>
          <p:nvPr/>
        </p:nvSpPr>
        <p:spPr>
          <a:xfrm>
            <a:off x="4724385" y="2648786"/>
            <a:ext cx="609600" cy="367654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latin typeface="Calibri" pitchFamily="34" charset="0"/>
              </a:rPr>
              <a:t>WKUP</a:t>
            </a:r>
            <a:endParaRPr lang="en-US" sz="1000" dirty="0">
              <a:latin typeface="Calibri" pitchFamily="34" charset="0"/>
            </a:endParaRPr>
          </a:p>
        </p:txBody>
      </p:sp>
      <p:pic>
        <p:nvPicPr>
          <p:cNvPr id="98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5634535" y="1985465"/>
            <a:ext cx="206650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99" name="Straight Arrow Connector 98"/>
          <p:cNvCxnSpPr>
            <a:endCxn id="98" idx="1"/>
          </p:cNvCxnSpPr>
          <p:nvPr/>
        </p:nvCxnSpPr>
        <p:spPr>
          <a:xfrm flipV="1">
            <a:off x="5737860" y="2111650"/>
            <a:ext cx="1" cy="91651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/>
          <p:nvPr/>
        </p:nvCxnSpPr>
        <p:spPr>
          <a:xfrm flipV="1">
            <a:off x="5737859" y="2786787"/>
            <a:ext cx="1" cy="91651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06" name="Isosceles Triangle 105"/>
          <p:cNvSpPr/>
          <p:nvPr/>
        </p:nvSpPr>
        <p:spPr>
          <a:xfrm rot="10800000">
            <a:off x="5678500" y="3081830"/>
            <a:ext cx="118723" cy="67659"/>
          </a:xfrm>
          <a:prstGeom prst="triangl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itchFamily="34" charset="0"/>
            </a:endParaRPr>
          </a:p>
        </p:txBody>
      </p:sp>
      <p:cxnSp>
        <p:nvCxnSpPr>
          <p:cNvPr id="107" name="Straight Arrow Connector 106"/>
          <p:cNvCxnSpPr/>
          <p:nvPr/>
        </p:nvCxnSpPr>
        <p:spPr>
          <a:xfrm flipH="1" flipV="1">
            <a:off x="5678497" y="1901488"/>
            <a:ext cx="118723" cy="1"/>
          </a:xfrm>
          <a:prstGeom prst="straightConnector1">
            <a:avLst/>
          </a:prstGeom>
          <a:ln w="6350">
            <a:headEnd type="none" w="med" len="med"/>
            <a:tailEnd type="non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09" name="TextBox 108"/>
          <p:cNvSpPr txBox="1"/>
          <p:nvPr/>
        </p:nvSpPr>
        <p:spPr>
          <a:xfrm>
            <a:off x="5257800" y="1752600"/>
            <a:ext cx="588623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 smtClean="0">
                <a:latin typeface="Calibri" pitchFamily="34" charset="0"/>
              </a:rPr>
              <a:t>VDDS_DDR</a:t>
            </a:r>
            <a:endParaRPr lang="en-US" sz="700" dirty="0">
              <a:latin typeface="Calibri" pitchFamily="34" charset="0"/>
            </a:endParaRPr>
          </a:p>
        </p:txBody>
      </p:sp>
      <p:pic>
        <p:nvPicPr>
          <p:cNvPr id="110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5634536" y="2955644"/>
            <a:ext cx="206650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1" name="TextBox 110"/>
          <p:cNvSpPr txBox="1"/>
          <p:nvPr/>
        </p:nvSpPr>
        <p:spPr>
          <a:xfrm>
            <a:off x="6400800" y="1477808"/>
            <a:ext cx="8803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Calibri" pitchFamily="34" charset="0"/>
              </a:rPr>
              <a:t>VDDS_DDR</a:t>
            </a:r>
            <a:endParaRPr lang="en-US" sz="1200" dirty="0">
              <a:latin typeface="Calibri" pitchFamily="34" charset="0"/>
            </a:endParaRPr>
          </a:p>
        </p:txBody>
      </p:sp>
      <p:cxnSp>
        <p:nvCxnSpPr>
          <p:cNvPr id="112" name="Straight Arrow Connector 111"/>
          <p:cNvCxnSpPr>
            <a:stCxn id="111" idx="3"/>
          </p:cNvCxnSpPr>
          <p:nvPr/>
        </p:nvCxnSpPr>
        <p:spPr>
          <a:xfrm>
            <a:off x="7281169" y="1616308"/>
            <a:ext cx="636255" cy="0"/>
          </a:xfrm>
          <a:prstGeom prst="straightConnector1">
            <a:avLst/>
          </a:prstGeom>
          <a:ln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16" name="Straight Arrow Connector 115"/>
          <p:cNvCxnSpPr/>
          <p:nvPr/>
        </p:nvCxnSpPr>
        <p:spPr>
          <a:xfrm flipH="1">
            <a:off x="5861035" y="1616308"/>
            <a:ext cx="535939" cy="0"/>
          </a:xfrm>
          <a:prstGeom prst="straightConnector1">
            <a:avLst/>
          </a:prstGeom>
          <a:ln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21" name="TextBox 120"/>
          <p:cNvSpPr txBox="1"/>
          <p:nvPr/>
        </p:nvSpPr>
        <p:spPr>
          <a:xfrm>
            <a:off x="7688274" y="3471445"/>
            <a:ext cx="8803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Calibri" pitchFamily="34" charset="0"/>
              </a:rPr>
              <a:t>VDDS_DDR</a:t>
            </a:r>
            <a:endParaRPr lang="en-US" sz="1200" dirty="0">
              <a:latin typeface="Calibri" pitchFamily="34" charset="0"/>
            </a:endParaRPr>
          </a:p>
        </p:txBody>
      </p:sp>
      <p:cxnSp>
        <p:nvCxnSpPr>
          <p:cNvPr id="122" name="Straight Arrow Connector 121"/>
          <p:cNvCxnSpPr>
            <a:stCxn id="121" idx="2"/>
          </p:cNvCxnSpPr>
          <p:nvPr/>
        </p:nvCxnSpPr>
        <p:spPr>
          <a:xfrm>
            <a:off x="8128459" y="3748444"/>
            <a:ext cx="73738" cy="282258"/>
          </a:xfrm>
          <a:prstGeom prst="straightConnector1">
            <a:avLst/>
          </a:prstGeom>
          <a:ln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6997272" y="677621"/>
            <a:ext cx="18497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00B050"/>
                </a:solidFill>
              </a:rPr>
              <a:t>New feature vs. AM335x</a:t>
            </a:r>
            <a:endParaRPr lang="en-US" sz="12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333722305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Rectangle 130"/>
          <p:cNvSpPr/>
          <p:nvPr/>
        </p:nvSpPr>
        <p:spPr>
          <a:xfrm>
            <a:off x="2923185" y="875160"/>
            <a:ext cx="1939925" cy="5184775"/>
          </a:xfrm>
          <a:prstGeom prst="rect">
            <a:avLst/>
          </a:prstGeom>
          <a:solidFill>
            <a:schemeClr val="bg1"/>
          </a:solidFill>
          <a:ln w="57150">
            <a:solidFill>
              <a:srgbClr val="FFC000"/>
            </a:solidFill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>
              <a:defRPr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7" name="Rectangle 126"/>
          <p:cNvSpPr/>
          <p:nvPr/>
        </p:nvSpPr>
        <p:spPr>
          <a:xfrm>
            <a:off x="4931531" y="871663"/>
            <a:ext cx="1938338" cy="5184775"/>
          </a:xfrm>
          <a:prstGeom prst="rect">
            <a:avLst/>
          </a:prstGeom>
          <a:solidFill>
            <a:schemeClr val="bg1"/>
          </a:solidFill>
          <a:ln w="57150">
            <a:solidFill>
              <a:srgbClr val="0070C0"/>
            </a:solidFill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>
              <a:defRPr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34" name="Rectangle 133"/>
          <p:cNvSpPr/>
          <p:nvPr/>
        </p:nvSpPr>
        <p:spPr>
          <a:xfrm>
            <a:off x="6939696" y="871663"/>
            <a:ext cx="1939925" cy="5184775"/>
          </a:xfrm>
          <a:prstGeom prst="rect">
            <a:avLst/>
          </a:prstGeom>
          <a:solidFill>
            <a:schemeClr val="bg1"/>
          </a:solidFill>
          <a:ln w="57150">
            <a:solidFill>
              <a:srgbClr val="00CC66"/>
            </a:solidFill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>
              <a:defRPr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3" name="Rectangle 122"/>
          <p:cNvSpPr/>
          <p:nvPr/>
        </p:nvSpPr>
        <p:spPr>
          <a:xfrm>
            <a:off x="915988" y="871663"/>
            <a:ext cx="1938337" cy="518477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2"/>
            </a:solidFill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>
              <a:defRPr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43" name="Rectangle 142"/>
          <p:cNvSpPr/>
          <p:nvPr/>
        </p:nvSpPr>
        <p:spPr>
          <a:xfrm>
            <a:off x="122848" y="2916363"/>
            <a:ext cx="8789988" cy="369887"/>
          </a:xfrm>
          <a:prstGeom prst="rect">
            <a:avLst/>
          </a:prstGeom>
          <a:solidFill>
            <a:schemeClr val="bg2">
              <a:lumMod val="20000"/>
              <a:lumOff val="80000"/>
              <a:alpha val="4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>
              <a:defRPr/>
            </a:pPr>
            <a:endParaRPr lang="en-US" dirty="0">
              <a:solidFill>
                <a:srgbClr val="FFFFFF"/>
              </a:solidFill>
            </a:endParaRPr>
          </a:p>
          <a:p>
            <a:pPr algn="ctr" defTabSz="457200">
              <a:defRPr/>
            </a:pPr>
            <a:endParaRPr lang="en-US" dirty="0">
              <a:solidFill>
                <a:srgbClr val="FFFFFF"/>
              </a:solidFill>
            </a:endParaRPr>
          </a:p>
          <a:p>
            <a:pPr algn="ctr" defTabSz="457200">
              <a:defRPr/>
            </a:pPr>
            <a:endParaRPr lang="en-US" dirty="0">
              <a:solidFill>
                <a:srgbClr val="FFFFFF"/>
              </a:solidFill>
            </a:endParaRPr>
          </a:p>
          <a:p>
            <a:pPr algn="ctr" defTabSz="457200">
              <a:defRPr/>
            </a:pPr>
            <a:endParaRPr lang="en-US" dirty="0">
              <a:solidFill>
                <a:srgbClr val="FFFFFF"/>
              </a:solidFill>
            </a:endParaRPr>
          </a:p>
          <a:p>
            <a:pPr algn="ctr" defTabSz="457200">
              <a:defRPr/>
            </a:pPr>
            <a:endParaRPr lang="en-US" dirty="0">
              <a:solidFill>
                <a:srgbClr val="FFFFFF"/>
              </a:solidFill>
            </a:endParaRPr>
          </a:p>
          <a:p>
            <a:pPr algn="ctr" defTabSz="457200">
              <a:defRPr/>
            </a:pPr>
            <a:endParaRPr lang="en-US" dirty="0">
              <a:solidFill>
                <a:srgbClr val="FFFFFF"/>
              </a:solidFill>
            </a:endParaRPr>
          </a:p>
          <a:p>
            <a:pPr algn="ctr" defTabSz="457200">
              <a:defRPr/>
            </a:pPr>
            <a:endParaRPr lang="en-US" dirty="0">
              <a:solidFill>
                <a:srgbClr val="FFFFFF"/>
              </a:solidFill>
            </a:endParaRPr>
          </a:p>
          <a:p>
            <a:pPr algn="ctr" defTabSz="457200">
              <a:defRPr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46" name="Rectangle 145"/>
          <p:cNvSpPr/>
          <p:nvPr/>
        </p:nvSpPr>
        <p:spPr>
          <a:xfrm>
            <a:off x="109538" y="3348163"/>
            <a:ext cx="8789987" cy="369887"/>
          </a:xfrm>
          <a:prstGeom prst="rect">
            <a:avLst/>
          </a:prstGeom>
          <a:solidFill>
            <a:schemeClr val="bg2">
              <a:lumMod val="20000"/>
              <a:lumOff val="80000"/>
              <a:alpha val="4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>
              <a:defRPr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55" name="Rectangle 154"/>
          <p:cNvSpPr/>
          <p:nvPr/>
        </p:nvSpPr>
        <p:spPr>
          <a:xfrm>
            <a:off x="103188" y="5554788"/>
            <a:ext cx="8789987" cy="369887"/>
          </a:xfrm>
          <a:prstGeom prst="rect">
            <a:avLst/>
          </a:prstGeom>
          <a:solidFill>
            <a:schemeClr val="bg2">
              <a:lumMod val="20000"/>
              <a:lumOff val="80000"/>
              <a:alpha val="4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>
              <a:defRPr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58" name="Rectangle 157"/>
          <p:cNvSpPr/>
          <p:nvPr/>
        </p:nvSpPr>
        <p:spPr>
          <a:xfrm>
            <a:off x="103188" y="5118267"/>
            <a:ext cx="8789987" cy="369888"/>
          </a:xfrm>
          <a:prstGeom prst="rect">
            <a:avLst/>
          </a:prstGeom>
          <a:solidFill>
            <a:schemeClr val="bg2">
              <a:lumMod val="20000"/>
              <a:lumOff val="80000"/>
              <a:alpha val="4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>
              <a:defRPr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40" name="Rectangle 139"/>
          <p:cNvSpPr/>
          <p:nvPr/>
        </p:nvSpPr>
        <p:spPr>
          <a:xfrm>
            <a:off x="139700" y="2476625"/>
            <a:ext cx="8763000" cy="368300"/>
          </a:xfrm>
          <a:prstGeom prst="rect">
            <a:avLst/>
          </a:prstGeom>
          <a:solidFill>
            <a:schemeClr val="bg2">
              <a:lumMod val="20000"/>
              <a:lumOff val="80000"/>
              <a:alpha val="4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>
              <a:defRPr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37" name="Rectangle 136"/>
          <p:cNvSpPr/>
          <p:nvPr/>
        </p:nvSpPr>
        <p:spPr>
          <a:xfrm>
            <a:off x="114300" y="2043238"/>
            <a:ext cx="8789988" cy="369887"/>
          </a:xfrm>
          <a:prstGeom prst="rect">
            <a:avLst/>
          </a:prstGeom>
          <a:solidFill>
            <a:schemeClr val="bg2">
              <a:lumMod val="20000"/>
              <a:lumOff val="80000"/>
              <a:alpha val="4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>
              <a:defRPr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3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Hero </a:t>
            </a:r>
            <a:r>
              <a:rPr lang="en-US" dirty="0" smtClean="0"/>
              <a:t>Processors Available Today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EA4F571-7A18-4F0F-B593-B0CB0A7E0819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4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138" name="Rectangle 137"/>
          <p:cNvSpPr/>
          <p:nvPr/>
        </p:nvSpPr>
        <p:spPr>
          <a:xfrm>
            <a:off x="118314" y="2044825"/>
            <a:ext cx="744537" cy="3667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>
              <a:defRPr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304" name="TextBox 138"/>
          <p:cNvSpPr txBox="1">
            <a:spLocks noChangeArrowheads="1"/>
          </p:cNvSpPr>
          <p:nvPr/>
        </p:nvSpPr>
        <p:spPr bwMode="auto">
          <a:xfrm>
            <a:off x="215900" y="2089275"/>
            <a:ext cx="533400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defTabSz="45720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200" b="1" dirty="0">
                <a:solidFill>
                  <a:srgbClr val="FFFFFF"/>
                </a:solidFill>
              </a:rPr>
              <a:t>Core</a:t>
            </a:r>
          </a:p>
        </p:txBody>
      </p:sp>
      <p:sp>
        <p:nvSpPr>
          <p:cNvPr id="141" name="Rectangle 140"/>
          <p:cNvSpPr/>
          <p:nvPr/>
        </p:nvSpPr>
        <p:spPr>
          <a:xfrm>
            <a:off x="125413" y="2476625"/>
            <a:ext cx="746125" cy="3667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>
              <a:defRPr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306" name="TextBox 141"/>
          <p:cNvSpPr txBox="1">
            <a:spLocks noChangeArrowheads="1"/>
          </p:cNvSpPr>
          <p:nvPr/>
        </p:nvSpPr>
        <p:spPr bwMode="auto">
          <a:xfrm>
            <a:off x="103323" y="2442697"/>
            <a:ext cx="82747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defTabSz="45720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200" b="1" smtClean="0">
                <a:solidFill>
                  <a:srgbClr val="FFFFFF"/>
                </a:solidFill>
              </a:rPr>
              <a:t>DMIPS</a:t>
            </a:r>
            <a:endParaRPr lang="en-US" sz="1200" b="1" dirty="0" smtClean="0">
              <a:solidFill>
                <a:srgbClr val="FFFFFF"/>
              </a:solidFill>
            </a:endParaRPr>
          </a:p>
          <a:p>
            <a:pPr algn="ctr" defTabSz="45720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200" b="1" dirty="0" smtClean="0">
                <a:solidFill>
                  <a:srgbClr val="FFFFFF"/>
                </a:solidFill>
              </a:rPr>
              <a:t>MFLOPS</a:t>
            </a:r>
            <a:endParaRPr lang="en-US" sz="1200" b="1" dirty="0">
              <a:solidFill>
                <a:srgbClr val="FFFFFF"/>
              </a:solidFill>
            </a:endParaRPr>
          </a:p>
        </p:txBody>
      </p:sp>
      <p:sp>
        <p:nvSpPr>
          <p:cNvPr id="144" name="Rectangle 143"/>
          <p:cNvSpPr/>
          <p:nvPr/>
        </p:nvSpPr>
        <p:spPr>
          <a:xfrm>
            <a:off x="123825" y="2917950"/>
            <a:ext cx="746125" cy="3667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>
              <a:defRPr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308" name="TextBox 144"/>
          <p:cNvSpPr txBox="1">
            <a:spLocks noChangeArrowheads="1"/>
          </p:cNvSpPr>
          <p:nvPr/>
        </p:nvSpPr>
        <p:spPr bwMode="auto">
          <a:xfrm>
            <a:off x="57150" y="2962400"/>
            <a:ext cx="850900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defTabSz="45720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200" b="1" dirty="0">
                <a:solidFill>
                  <a:srgbClr val="FFFFFF"/>
                </a:solidFill>
              </a:rPr>
              <a:t>Graphics</a:t>
            </a:r>
          </a:p>
        </p:txBody>
      </p:sp>
      <p:sp>
        <p:nvSpPr>
          <p:cNvPr id="147" name="Rectangle 146"/>
          <p:cNvSpPr/>
          <p:nvPr/>
        </p:nvSpPr>
        <p:spPr>
          <a:xfrm>
            <a:off x="122238" y="3349750"/>
            <a:ext cx="746125" cy="3667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>
              <a:defRPr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310" name="TextBox 147"/>
          <p:cNvSpPr txBox="1">
            <a:spLocks noChangeArrowheads="1"/>
          </p:cNvSpPr>
          <p:nvPr/>
        </p:nvSpPr>
        <p:spPr bwMode="auto">
          <a:xfrm>
            <a:off x="95250" y="3394200"/>
            <a:ext cx="773113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defTabSz="45720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200" b="1" dirty="0">
                <a:solidFill>
                  <a:srgbClr val="FFFFFF"/>
                </a:solidFill>
              </a:rPr>
              <a:t>Memory</a:t>
            </a:r>
          </a:p>
        </p:txBody>
      </p:sp>
      <p:sp>
        <p:nvSpPr>
          <p:cNvPr id="156" name="Rectangle 155"/>
          <p:cNvSpPr/>
          <p:nvPr/>
        </p:nvSpPr>
        <p:spPr>
          <a:xfrm>
            <a:off x="115888" y="5556375"/>
            <a:ext cx="746125" cy="3667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>
              <a:defRPr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316" name="TextBox 156"/>
          <p:cNvSpPr txBox="1">
            <a:spLocks noChangeArrowheads="1"/>
          </p:cNvSpPr>
          <p:nvPr/>
        </p:nvSpPr>
        <p:spPr bwMode="auto">
          <a:xfrm>
            <a:off x="139700" y="5600825"/>
            <a:ext cx="706438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defTabSz="45720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200" b="1" dirty="0">
                <a:solidFill>
                  <a:srgbClr val="FFFFFF"/>
                </a:solidFill>
              </a:rPr>
              <a:t>Pricing</a:t>
            </a:r>
          </a:p>
        </p:txBody>
      </p:sp>
      <p:sp>
        <p:nvSpPr>
          <p:cNvPr id="159" name="Rectangle 158"/>
          <p:cNvSpPr/>
          <p:nvPr/>
        </p:nvSpPr>
        <p:spPr>
          <a:xfrm>
            <a:off x="115888" y="5119855"/>
            <a:ext cx="746125" cy="3667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>
              <a:defRPr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318" name="TextBox 159"/>
          <p:cNvSpPr txBox="1">
            <a:spLocks noChangeArrowheads="1"/>
          </p:cNvSpPr>
          <p:nvPr/>
        </p:nvSpPr>
        <p:spPr bwMode="auto">
          <a:xfrm>
            <a:off x="187325" y="5164305"/>
            <a:ext cx="568325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defTabSz="45720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200" b="1" dirty="0">
                <a:solidFill>
                  <a:srgbClr val="FFFFFF"/>
                </a:solidFill>
              </a:rPr>
              <a:t>Apps</a:t>
            </a:r>
          </a:p>
        </p:txBody>
      </p:sp>
      <p:sp>
        <p:nvSpPr>
          <p:cNvPr id="12320" name="Rectangle 160"/>
          <p:cNvSpPr>
            <a:spLocks noChangeArrowheads="1"/>
          </p:cNvSpPr>
          <p:nvPr/>
        </p:nvSpPr>
        <p:spPr bwMode="auto">
          <a:xfrm>
            <a:off x="1018903" y="2089976"/>
            <a:ext cx="1776548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defTabSz="457200"/>
            <a:r>
              <a:rPr lang="en-US" sz="1100" b="1" dirty="0">
                <a:solidFill>
                  <a:srgbClr val="000000"/>
                </a:solidFill>
              </a:rPr>
              <a:t>Cortex™-A8 up to 1GHz</a:t>
            </a:r>
          </a:p>
        </p:txBody>
      </p:sp>
      <p:sp>
        <p:nvSpPr>
          <p:cNvPr id="12321" name="Rectangle 161"/>
          <p:cNvSpPr>
            <a:spLocks noChangeArrowheads="1"/>
          </p:cNvSpPr>
          <p:nvPr/>
        </p:nvSpPr>
        <p:spPr bwMode="auto">
          <a:xfrm>
            <a:off x="1236843" y="2450635"/>
            <a:ext cx="138371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r>
              <a:rPr lang="en-US" sz="1100" b="1" dirty="0">
                <a:solidFill>
                  <a:srgbClr val="000000"/>
                </a:solidFill>
              </a:rPr>
              <a:t>Up to 2000 DMIPS</a:t>
            </a:r>
          </a:p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endParaRPr lang="en-US" sz="1100" b="1" dirty="0">
              <a:solidFill>
                <a:srgbClr val="000000"/>
              </a:solidFill>
            </a:endParaRPr>
          </a:p>
        </p:txBody>
      </p:sp>
      <p:sp>
        <p:nvSpPr>
          <p:cNvPr id="12322" name="Rectangle 162"/>
          <p:cNvSpPr>
            <a:spLocks noChangeArrowheads="1"/>
          </p:cNvSpPr>
          <p:nvPr/>
        </p:nvSpPr>
        <p:spPr bwMode="auto">
          <a:xfrm>
            <a:off x="1569466" y="2963807"/>
            <a:ext cx="718466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r>
              <a:rPr lang="en-US" sz="1100" b="1" dirty="0">
                <a:solidFill>
                  <a:srgbClr val="000000"/>
                </a:solidFill>
              </a:rPr>
              <a:t>SGX530</a:t>
            </a:r>
          </a:p>
        </p:txBody>
      </p:sp>
      <p:sp>
        <p:nvSpPr>
          <p:cNvPr id="12323" name="Rectangle 163"/>
          <p:cNvSpPr>
            <a:spLocks noChangeArrowheads="1"/>
          </p:cNvSpPr>
          <p:nvPr/>
        </p:nvSpPr>
        <p:spPr bwMode="auto">
          <a:xfrm>
            <a:off x="1127839" y="3402138"/>
            <a:ext cx="1601721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r>
              <a:rPr lang="en-US" sz="1100" b="1" dirty="0">
                <a:solidFill>
                  <a:srgbClr val="000000"/>
                </a:solidFill>
              </a:rPr>
              <a:t>LPDDR1/DDR2/DDR3</a:t>
            </a:r>
          </a:p>
        </p:txBody>
      </p:sp>
      <p:sp>
        <p:nvSpPr>
          <p:cNvPr id="12326" name="Rectangle 166"/>
          <p:cNvSpPr>
            <a:spLocks noChangeArrowheads="1"/>
          </p:cNvSpPr>
          <p:nvPr/>
        </p:nvSpPr>
        <p:spPr bwMode="auto">
          <a:xfrm>
            <a:off x="1054100" y="5608763"/>
            <a:ext cx="1749198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r>
              <a:rPr lang="en-US" sz="1100" b="1" dirty="0">
                <a:solidFill>
                  <a:srgbClr val="000000"/>
                </a:solidFill>
              </a:rPr>
              <a:t>Starting at $7.20 (10Ku)</a:t>
            </a:r>
          </a:p>
        </p:txBody>
      </p:sp>
      <p:sp>
        <p:nvSpPr>
          <p:cNvPr id="12327" name="Rectangle 167"/>
          <p:cNvSpPr>
            <a:spLocks noChangeArrowheads="1"/>
          </p:cNvSpPr>
          <p:nvPr/>
        </p:nvSpPr>
        <p:spPr bwMode="auto">
          <a:xfrm>
            <a:off x="927463" y="5093864"/>
            <a:ext cx="1933303" cy="600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 defTabSz="457200"/>
            <a:r>
              <a:rPr lang="en-US" sz="1100" b="1" dirty="0">
                <a:solidFill>
                  <a:srgbClr val="000000"/>
                </a:solidFill>
              </a:rPr>
              <a:t>PND, Connected Home, Industrial Automation</a:t>
            </a:r>
          </a:p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endParaRPr lang="en-US" sz="1100" b="1" dirty="0">
              <a:solidFill>
                <a:srgbClr val="000000"/>
              </a:solidFill>
            </a:endParaRPr>
          </a:p>
        </p:txBody>
      </p:sp>
      <p:sp>
        <p:nvSpPr>
          <p:cNvPr id="152" name="Rectangle 151"/>
          <p:cNvSpPr/>
          <p:nvPr/>
        </p:nvSpPr>
        <p:spPr>
          <a:xfrm>
            <a:off x="106363" y="4232400"/>
            <a:ext cx="8789987" cy="842963"/>
          </a:xfrm>
          <a:prstGeom prst="rect">
            <a:avLst/>
          </a:prstGeom>
          <a:solidFill>
            <a:schemeClr val="bg2">
              <a:lumMod val="20000"/>
              <a:lumOff val="80000"/>
              <a:alpha val="4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>
              <a:defRPr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53" name="Rectangle 152"/>
          <p:cNvSpPr/>
          <p:nvPr/>
        </p:nvSpPr>
        <p:spPr>
          <a:xfrm>
            <a:off x="108789" y="4235575"/>
            <a:ext cx="746125" cy="8366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>
              <a:defRPr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314" name="TextBox 153"/>
          <p:cNvSpPr txBox="1">
            <a:spLocks noChangeArrowheads="1"/>
          </p:cNvSpPr>
          <p:nvPr/>
        </p:nvSpPr>
        <p:spPr bwMode="auto">
          <a:xfrm>
            <a:off x="79375" y="4422900"/>
            <a:ext cx="82391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defTabSz="45720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200" b="1" dirty="0">
                <a:solidFill>
                  <a:srgbClr val="FFFFFF"/>
                </a:solidFill>
              </a:rPr>
              <a:t>Key</a:t>
            </a:r>
          </a:p>
          <a:p>
            <a:pPr defTabSz="45720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200" b="1" dirty="0">
                <a:solidFill>
                  <a:srgbClr val="FFFFFF"/>
                </a:solidFill>
              </a:rPr>
              <a:t>Features</a:t>
            </a:r>
          </a:p>
        </p:txBody>
      </p:sp>
      <p:sp>
        <p:nvSpPr>
          <p:cNvPr id="12325" name="TextBox 165"/>
          <p:cNvSpPr txBox="1">
            <a:spLocks noChangeArrowheads="1"/>
          </p:cNvSpPr>
          <p:nvPr/>
        </p:nvSpPr>
        <p:spPr bwMode="auto">
          <a:xfrm>
            <a:off x="1033463" y="4190308"/>
            <a:ext cx="1703387" cy="9387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defTabSz="457200" eaLnBrk="1" hangingPunct="1"/>
            <a:r>
              <a:rPr lang="en-US" sz="1100" b="1" dirty="0" smtClean="0">
                <a:solidFill>
                  <a:srgbClr val="000000"/>
                </a:solidFill>
              </a:rPr>
              <a:t>LCD Controller, CAN, </a:t>
            </a:r>
            <a:br>
              <a:rPr lang="en-US" sz="1100" b="1" dirty="0" smtClean="0">
                <a:solidFill>
                  <a:srgbClr val="000000"/>
                </a:solidFill>
              </a:rPr>
            </a:br>
            <a:r>
              <a:rPr lang="en-US" sz="1100" b="1" dirty="0" err="1" smtClean="0">
                <a:solidFill>
                  <a:srgbClr val="000000"/>
                </a:solidFill>
              </a:rPr>
              <a:t>Gb</a:t>
            </a:r>
            <a:r>
              <a:rPr lang="en-US" sz="1100" b="1" dirty="0" smtClean="0">
                <a:solidFill>
                  <a:srgbClr val="000000"/>
                </a:solidFill>
              </a:rPr>
              <a:t> EMAC switch, </a:t>
            </a:r>
            <a:br>
              <a:rPr lang="en-US" sz="1100" b="1" dirty="0" smtClean="0">
                <a:solidFill>
                  <a:srgbClr val="000000"/>
                </a:solidFill>
              </a:rPr>
            </a:br>
            <a:r>
              <a:rPr lang="en-US" sz="1100" b="1" dirty="0" smtClean="0">
                <a:solidFill>
                  <a:srgbClr val="000000"/>
                </a:solidFill>
              </a:rPr>
              <a:t>2x USB w/PHY,</a:t>
            </a:r>
            <a:br>
              <a:rPr lang="en-US" sz="1100" b="1" dirty="0" smtClean="0">
                <a:solidFill>
                  <a:srgbClr val="000000"/>
                </a:solidFill>
              </a:rPr>
            </a:br>
            <a:r>
              <a:rPr lang="en-US" sz="1100" b="1" dirty="0" smtClean="0">
                <a:solidFill>
                  <a:srgbClr val="000000"/>
                </a:solidFill>
              </a:rPr>
              <a:t> Industrial Protocols, </a:t>
            </a:r>
            <a:br>
              <a:rPr lang="en-US" sz="1100" b="1" dirty="0" smtClean="0">
                <a:solidFill>
                  <a:srgbClr val="000000"/>
                </a:solidFill>
              </a:rPr>
            </a:br>
            <a:r>
              <a:rPr lang="en-US" sz="1100" b="1" dirty="0" smtClean="0">
                <a:solidFill>
                  <a:srgbClr val="000000"/>
                </a:solidFill>
              </a:rPr>
              <a:t>Touch Screen Control</a:t>
            </a:r>
            <a:endParaRPr lang="en-US" sz="1100" b="1" dirty="0">
              <a:solidFill>
                <a:srgbClr val="000000"/>
              </a:solidFill>
            </a:endParaRPr>
          </a:p>
        </p:txBody>
      </p:sp>
      <p:sp>
        <p:nvSpPr>
          <p:cNvPr id="12334" name="TextBox 173"/>
          <p:cNvSpPr txBox="1">
            <a:spLocks noChangeArrowheads="1"/>
          </p:cNvSpPr>
          <p:nvPr/>
        </p:nvSpPr>
        <p:spPr bwMode="auto">
          <a:xfrm>
            <a:off x="4983145" y="4274187"/>
            <a:ext cx="1891450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defTabSz="457200" eaLnBrk="1" hangingPunct="1"/>
            <a:r>
              <a:rPr lang="en-US" sz="1100" b="1" dirty="0" smtClean="0">
                <a:solidFill>
                  <a:srgbClr val="000000"/>
                </a:solidFill>
              </a:rPr>
              <a:t>LCD Controller, SATA, Video In/Out, </a:t>
            </a:r>
            <a:br>
              <a:rPr lang="en-US" sz="1100" b="1" dirty="0" smtClean="0">
                <a:solidFill>
                  <a:srgbClr val="000000"/>
                </a:solidFill>
              </a:rPr>
            </a:br>
            <a:r>
              <a:rPr lang="en-US" sz="1100" b="1" dirty="0" smtClean="0">
                <a:solidFill>
                  <a:srgbClr val="000000"/>
                </a:solidFill>
              </a:rPr>
              <a:t>10/100 EMAC, </a:t>
            </a:r>
            <a:br>
              <a:rPr lang="en-US" sz="1100" b="1" dirty="0" smtClean="0">
                <a:solidFill>
                  <a:srgbClr val="000000"/>
                </a:solidFill>
              </a:rPr>
            </a:br>
            <a:r>
              <a:rPr lang="en-US" sz="1100" b="1" dirty="0" smtClean="0">
                <a:solidFill>
                  <a:srgbClr val="000000"/>
                </a:solidFill>
              </a:rPr>
              <a:t>USB w/PHY,  PRU</a:t>
            </a:r>
          </a:p>
        </p:txBody>
      </p:sp>
      <p:sp>
        <p:nvSpPr>
          <p:cNvPr id="12343" name="TextBox 181"/>
          <p:cNvSpPr txBox="1">
            <a:spLocks noChangeArrowheads="1"/>
          </p:cNvSpPr>
          <p:nvPr/>
        </p:nvSpPr>
        <p:spPr bwMode="auto">
          <a:xfrm>
            <a:off x="7129120" y="4249665"/>
            <a:ext cx="1924581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defTabSz="457200" eaLnBrk="1" hangingPunct="1"/>
            <a:endParaRPr lang="en-US" sz="1100" b="1" dirty="0">
              <a:solidFill>
                <a:srgbClr val="000000"/>
              </a:solidFill>
            </a:endParaRPr>
          </a:p>
        </p:txBody>
      </p:sp>
      <p:sp>
        <p:nvSpPr>
          <p:cNvPr id="12352" name="TextBox 189"/>
          <p:cNvSpPr txBox="1">
            <a:spLocks noChangeArrowheads="1"/>
          </p:cNvSpPr>
          <p:nvPr/>
        </p:nvSpPr>
        <p:spPr bwMode="auto">
          <a:xfrm>
            <a:off x="7046768" y="4261179"/>
            <a:ext cx="1852258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defTabSz="45720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100" b="1" dirty="0" smtClean="0">
                <a:solidFill>
                  <a:srgbClr val="000000"/>
                </a:solidFill>
              </a:rPr>
              <a:t>SRIO, 2x PCIe Gen 2,</a:t>
            </a:r>
          </a:p>
          <a:p>
            <a:pPr algn="ctr" defTabSz="45720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100" b="1" dirty="0" smtClean="0">
                <a:solidFill>
                  <a:srgbClr val="000000"/>
                </a:solidFill>
              </a:rPr>
              <a:t>1Gbps Ethernet, </a:t>
            </a:r>
            <a:r>
              <a:rPr lang="en-US" sz="1100" b="1" dirty="0" err="1" smtClean="0">
                <a:solidFill>
                  <a:srgbClr val="000000"/>
                </a:solidFill>
              </a:rPr>
              <a:t>uPP</a:t>
            </a:r>
            <a:r>
              <a:rPr lang="en-US" sz="1100" b="1" dirty="0" smtClean="0">
                <a:solidFill>
                  <a:srgbClr val="000000"/>
                </a:solidFill>
              </a:rPr>
              <a:t>,  UART, I2C up to 8MB SRAM</a:t>
            </a:r>
            <a:endParaRPr lang="en-US" sz="1100" b="1" dirty="0">
              <a:solidFill>
                <a:srgbClr val="000000"/>
              </a:solidFill>
            </a:endParaRPr>
          </a:p>
        </p:txBody>
      </p:sp>
      <p:sp>
        <p:nvSpPr>
          <p:cNvPr id="149" name="Rectangle 148"/>
          <p:cNvSpPr/>
          <p:nvPr/>
        </p:nvSpPr>
        <p:spPr>
          <a:xfrm>
            <a:off x="107950" y="3811831"/>
            <a:ext cx="8789988" cy="369887"/>
          </a:xfrm>
          <a:prstGeom prst="rect">
            <a:avLst/>
          </a:prstGeom>
          <a:solidFill>
            <a:schemeClr val="bg2">
              <a:lumMod val="20000"/>
              <a:lumOff val="80000"/>
              <a:alpha val="4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>
              <a:defRPr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50" name="Rectangle 149"/>
          <p:cNvSpPr/>
          <p:nvPr/>
        </p:nvSpPr>
        <p:spPr>
          <a:xfrm>
            <a:off x="120650" y="3813418"/>
            <a:ext cx="746125" cy="3667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>
              <a:defRPr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312" name="TextBox 150"/>
          <p:cNvSpPr txBox="1">
            <a:spLocks noChangeArrowheads="1"/>
          </p:cNvSpPr>
          <p:nvPr/>
        </p:nvSpPr>
        <p:spPr bwMode="auto">
          <a:xfrm>
            <a:off x="279400" y="3857868"/>
            <a:ext cx="406400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defTabSz="45720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200" b="1" dirty="0">
                <a:solidFill>
                  <a:srgbClr val="FFFFFF"/>
                </a:solidFill>
              </a:rPr>
              <a:t>OS</a:t>
            </a:r>
          </a:p>
        </p:txBody>
      </p:sp>
      <p:sp>
        <p:nvSpPr>
          <p:cNvPr id="12324" name="Rectangle 164"/>
          <p:cNvSpPr>
            <a:spLocks noChangeArrowheads="1"/>
          </p:cNvSpPr>
          <p:nvPr/>
        </p:nvSpPr>
        <p:spPr bwMode="auto">
          <a:xfrm>
            <a:off x="5022804" y="3793093"/>
            <a:ext cx="181213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 defTabSz="457200"/>
            <a:r>
              <a:rPr lang="en-US" sz="1100" b="1" dirty="0">
                <a:solidFill>
                  <a:srgbClr val="000000"/>
                </a:solidFill>
              </a:rPr>
              <a:t>BIOS / Linux Multicore SDK</a:t>
            </a:r>
          </a:p>
        </p:txBody>
      </p:sp>
      <p:sp>
        <p:nvSpPr>
          <p:cNvPr id="75" name="Rectangle 164"/>
          <p:cNvSpPr>
            <a:spLocks noChangeArrowheads="1"/>
          </p:cNvSpPr>
          <p:nvPr/>
        </p:nvSpPr>
        <p:spPr bwMode="auto">
          <a:xfrm>
            <a:off x="7028309" y="3793093"/>
            <a:ext cx="181213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r>
              <a:rPr lang="en-US" sz="1100" b="1" dirty="0">
                <a:solidFill>
                  <a:srgbClr val="000000"/>
                </a:solidFill>
              </a:rPr>
              <a:t>BIOS /Linux Multicore SDK</a:t>
            </a:r>
          </a:p>
        </p:txBody>
      </p:sp>
      <p:sp>
        <p:nvSpPr>
          <p:cNvPr id="76" name="Rectangle 164"/>
          <p:cNvSpPr>
            <a:spLocks noChangeArrowheads="1"/>
          </p:cNvSpPr>
          <p:nvPr/>
        </p:nvSpPr>
        <p:spPr bwMode="auto">
          <a:xfrm>
            <a:off x="7143805" y="3781331"/>
            <a:ext cx="1812132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endParaRPr lang="en-US" sz="1100" b="1" dirty="0">
              <a:solidFill>
                <a:srgbClr val="000000"/>
              </a:solidFill>
            </a:endParaRPr>
          </a:p>
        </p:txBody>
      </p:sp>
      <p:sp>
        <p:nvSpPr>
          <p:cNvPr id="77" name="Rectangle 164"/>
          <p:cNvSpPr>
            <a:spLocks noChangeArrowheads="1"/>
          </p:cNvSpPr>
          <p:nvPr/>
        </p:nvSpPr>
        <p:spPr bwMode="auto">
          <a:xfrm>
            <a:off x="979090" y="3781331"/>
            <a:ext cx="181213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 defTabSz="457200"/>
            <a:r>
              <a:rPr lang="en-US" sz="1100" b="1" dirty="0">
                <a:solidFill>
                  <a:srgbClr val="000000"/>
                </a:solidFill>
              </a:rPr>
              <a:t>Linux/Android/</a:t>
            </a:r>
            <a:br>
              <a:rPr lang="en-US" sz="1100" b="1" dirty="0">
                <a:solidFill>
                  <a:srgbClr val="000000"/>
                </a:solidFill>
              </a:rPr>
            </a:br>
            <a:r>
              <a:rPr lang="en-US" sz="1100" b="1" dirty="0">
                <a:solidFill>
                  <a:srgbClr val="000000"/>
                </a:solidFill>
              </a:rPr>
              <a:t>StarterWare/RTOS</a:t>
            </a:r>
          </a:p>
        </p:txBody>
      </p:sp>
      <p:grpSp>
        <p:nvGrpSpPr>
          <p:cNvPr id="12328" name="Group 5"/>
          <p:cNvGrpSpPr>
            <a:grpSpLocks/>
          </p:cNvGrpSpPr>
          <p:nvPr/>
        </p:nvGrpSpPr>
        <p:grpSpPr bwMode="auto">
          <a:xfrm>
            <a:off x="5350631" y="919817"/>
            <a:ext cx="1100138" cy="1065213"/>
            <a:chOff x="3329991" y="934091"/>
            <a:chExt cx="1100886" cy="1064163"/>
          </a:xfrm>
        </p:grpSpPr>
        <p:pic>
          <p:nvPicPr>
            <p:cNvPr id="12359" name="Picture 3" descr="H:\Rita Dell Latitude D610 C drive 8-2010\Art 5-2007\chip art\2009 chips\Blank.png"/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29991" y="934091"/>
              <a:ext cx="1100886" cy="1064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360" name="TextBox 129"/>
            <p:cNvSpPr txBox="1">
              <a:spLocks noChangeArrowheads="1"/>
            </p:cNvSpPr>
            <p:nvPr/>
          </p:nvSpPr>
          <p:spPr bwMode="auto">
            <a:xfrm>
              <a:off x="3518623" y="1078245"/>
              <a:ext cx="723767" cy="5227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ctr" defTabSz="457200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sz="1400" b="1" dirty="0" smtClean="0">
                  <a:solidFill>
                    <a:srgbClr val="FFFFFF"/>
                  </a:solidFill>
                </a:rPr>
                <a:t>OMAP</a:t>
              </a:r>
            </a:p>
            <a:p>
              <a:pPr algn="ctr" defTabSz="457200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sz="1400" b="1" dirty="0" smtClean="0">
                  <a:solidFill>
                    <a:srgbClr val="FFFFFF"/>
                  </a:solidFill>
                </a:rPr>
                <a:t>L138</a:t>
              </a:r>
              <a:endParaRPr lang="en-US" sz="1400" b="1" dirty="0">
                <a:solidFill>
                  <a:srgbClr val="FFFFFF"/>
                </a:solidFill>
              </a:endParaRPr>
            </a:p>
          </p:txBody>
        </p:sp>
      </p:grpSp>
      <p:sp>
        <p:nvSpPr>
          <p:cNvPr id="12329" name="Rectangle 168"/>
          <p:cNvSpPr>
            <a:spLocks noChangeArrowheads="1"/>
          </p:cNvSpPr>
          <p:nvPr/>
        </p:nvSpPr>
        <p:spPr bwMode="auto">
          <a:xfrm>
            <a:off x="5005413" y="2005338"/>
            <a:ext cx="1790575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 defTabSz="457200"/>
            <a:r>
              <a:rPr lang="en-US" sz="1100" b="1" dirty="0">
                <a:solidFill>
                  <a:srgbClr val="000000"/>
                </a:solidFill>
              </a:rPr>
              <a:t>ARM9 ≤ 456 MHz</a:t>
            </a:r>
          </a:p>
          <a:p>
            <a:pPr algn="ctr" defTabSz="457200"/>
            <a:r>
              <a:rPr lang="en-US" sz="1100" b="1" dirty="0">
                <a:solidFill>
                  <a:srgbClr val="000000"/>
                </a:solidFill>
              </a:rPr>
              <a:t>C674x DSP ≤456Mhz</a:t>
            </a:r>
          </a:p>
        </p:txBody>
      </p:sp>
      <p:sp>
        <p:nvSpPr>
          <p:cNvPr id="12330" name="Rectangle 169"/>
          <p:cNvSpPr>
            <a:spLocks noChangeArrowheads="1"/>
          </p:cNvSpPr>
          <p:nvPr/>
        </p:nvSpPr>
        <p:spPr bwMode="auto">
          <a:xfrm>
            <a:off x="5159096" y="2450635"/>
            <a:ext cx="1524776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defTabSz="457200"/>
            <a:r>
              <a:rPr lang="en-US" sz="1100" b="1" dirty="0">
                <a:solidFill>
                  <a:srgbClr val="000000"/>
                </a:solidFill>
              </a:rPr>
              <a:t>Up to 410 DMIPS</a:t>
            </a:r>
          </a:p>
          <a:p>
            <a:pPr algn="ctr" defTabSz="457200"/>
            <a:r>
              <a:rPr lang="en-US" sz="1100" b="1" dirty="0">
                <a:solidFill>
                  <a:srgbClr val="000000"/>
                </a:solidFill>
              </a:rPr>
              <a:t>Up to 2746 MFLOPS</a:t>
            </a:r>
          </a:p>
        </p:txBody>
      </p:sp>
      <p:sp>
        <p:nvSpPr>
          <p:cNvPr id="12331" name="Rectangle 170"/>
          <p:cNvSpPr>
            <a:spLocks noChangeArrowheads="1"/>
          </p:cNvSpPr>
          <p:nvPr/>
        </p:nvSpPr>
        <p:spPr bwMode="auto">
          <a:xfrm>
            <a:off x="5658698" y="2963807"/>
            <a:ext cx="428322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r>
              <a:rPr lang="en-US" sz="1100" b="1" dirty="0">
                <a:solidFill>
                  <a:srgbClr val="000000"/>
                </a:solidFill>
              </a:rPr>
              <a:t>N/A</a:t>
            </a:r>
          </a:p>
        </p:txBody>
      </p:sp>
      <p:sp>
        <p:nvSpPr>
          <p:cNvPr id="12332" name="Rectangle 171"/>
          <p:cNvSpPr>
            <a:spLocks noChangeArrowheads="1"/>
          </p:cNvSpPr>
          <p:nvPr/>
        </p:nvSpPr>
        <p:spPr bwMode="auto">
          <a:xfrm>
            <a:off x="5295751" y="3402138"/>
            <a:ext cx="1176925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r>
              <a:rPr lang="en-US" sz="1100" b="1" dirty="0">
                <a:solidFill>
                  <a:srgbClr val="000000"/>
                </a:solidFill>
              </a:rPr>
              <a:t>LPDDR1/DDR2</a:t>
            </a:r>
          </a:p>
        </p:txBody>
      </p:sp>
      <p:sp>
        <p:nvSpPr>
          <p:cNvPr id="12335" name="Rectangle 174"/>
          <p:cNvSpPr>
            <a:spLocks noChangeArrowheads="1"/>
          </p:cNvSpPr>
          <p:nvPr/>
        </p:nvSpPr>
        <p:spPr bwMode="auto">
          <a:xfrm>
            <a:off x="4991005" y="5608763"/>
            <a:ext cx="1741182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r>
              <a:rPr lang="en-US" sz="1100" b="1" dirty="0">
                <a:solidFill>
                  <a:srgbClr val="000000"/>
                </a:solidFill>
              </a:rPr>
              <a:t>Starting at $12.78 (10K)</a:t>
            </a:r>
          </a:p>
        </p:txBody>
      </p:sp>
      <p:sp>
        <p:nvSpPr>
          <p:cNvPr id="12336" name="Rectangle 175"/>
          <p:cNvSpPr>
            <a:spLocks noChangeArrowheads="1"/>
          </p:cNvSpPr>
          <p:nvPr/>
        </p:nvSpPr>
        <p:spPr bwMode="auto">
          <a:xfrm>
            <a:off x="5006144" y="5088105"/>
            <a:ext cx="1789112" cy="430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defTabSz="457200"/>
            <a:r>
              <a:rPr lang="en-US" sz="1100" b="1" dirty="0">
                <a:solidFill>
                  <a:srgbClr val="000000"/>
                </a:solidFill>
              </a:rPr>
              <a:t>Machine Vision, Power </a:t>
            </a:r>
          </a:p>
          <a:p>
            <a:pPr algn="ctr" defTabSz="457200"/>
            <a:r>
              <a:rPr lang="en-US" sz="1100" b="1" dirty="0">
                <a:solidFill>
                  <a:srgbClr val="000000"/>
                </a:solidFill>
              </a:rPr>
              <a:t>Protection, PMR</a:t>
            </a:r>
          </a:p>
        </p:txBody>
      </p:sp>
      <p:sp>
        <p:nvSpPr>
          <p:cNvPr id="12347" name="Rectangle 184"/>
          <p:cNvSpPr>
            <a:spLocks noChangeArrowheads="1"/>
          </p:cNvSpPr>
          <p:nvPr/>
        </p:nvSpPr>
        <p:spPr bwMode="auto">
          <a:xfrm>
            <a:off x="6988181" y="2176790"/>
            <a:ext cx="1852259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r>
              <a:rPr lang="en-US" sz="1100" b="1" dirty="0">
                <a:solidFill>
                  <a:srgbClr val="000000"/>
                </a:solidFill>
              </a:rPr>
              <a:t>1 - 8 C66x DSP ≤1.25Ghz</a:t>
            </a:r>
          </a:p>
        </p:txBody>
      </p:sp>
      <p:sp>
        <p:nvSpPr>
          <p:cNvPr id="12348" name="Rectangle 185"/>
          <p:cNvSpPr>
            <a:spLocks noChangeArrowheads="1"/>
          </p:cNvSpPr>
          <p:nvPr/>
        </p:nvSpPr>
        <p:spPr bwMode="auto">
          <a:xfrm>
            <a:off x="7172926" y="2620454"/>
            <a:ext cx="1438214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r>
              <a:rPr lang="en-US" sz="1100" b="1" dirty="0">
                <a:solidFill>
                  <a:srgbClr val="000000"/>
                </a:solidFill>
              </a:rPr>
              <a:t>Up to 160GFLOPS </a:t>
            </a:r>
          </a:p>
        </p:txBody>
      </p:sp>
      <p:sp>
        <p:nvSpPr>
          <p:cNvPr id="12349" name="Rectangle 186"/>
          <p:cNvSpPr>
            <a:spLocks noChangeArrowheads="1"/>
          </p:cNvSpPr>
          <p:nvPr/>
        </p:nvSpPr>
        <p:spPr bwMode="auto">
          <a:xfrm>
            <a:off x="7655387" y="2963970"/>
            <a:ext cx="428322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r>
              <a:rPr lang="en-US" sz="1100" b="1" dirty="0">
                <a:solidFill>
                  <a:srgbClr val="000000"/>
                </a:solidFill>
              </a:rPr>
              <a:t>N/A</a:t>
            </a:r>
          </a:p>
        </p:txBody>
      </p:sp>
      <p:sp>
        <p:nvSpPr>
          <p:cNvPr id="12350" name="Rectangle 187"/>
          <p:cNvSpPr>
            <a:spLocks noChangeArrowheads="1"/>
          </p:cNvSpPr>
          <p:nvPr/>
        </p:nvSpPr>
        <p:spPr bwMode="auto">
          <a:xfrm>
            <a:off x="7340835" y="3402301"/>
            <a:ext cx="1138453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r>
              <a:rPr lang="en-US" sz="1100" b="1" dirty="0">
                <a:solidFill>
                  <a:srgbClr val="000000"/>
                </a:solidFill>
              </a:rPr>
              <a:t>DDR3 @  1333</a:t>
            </a:r>
          </a:p>
        </p:txBody>
      </p:sp>
      <p:sp>
        <p:nvSpPr>
          <p:cNvPr id="12353" name="Rectangle 190"/>
          <p:cNvSpPr>
            <a:spLocks noChangeArrowheads="1"/>
          </p:cNvSpPr>
          <p:nvPr/>
        </p:nvSpPr>
        <p:spPr bwMode="auto">
          <a:xfrm>
            <a:off x="6838696" y="5501187"/>
            <a:ext cx="2141933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r>
              <a:rPr lang="en-US" sz="1100" b="1" dirty="0">
                <a:solidFill>
                  <a:srgbClr val="000000"/>
                </a:solidFill>
              </a:rPr>
              <a:t>$27.25 – $66.70 (10K) (C665x)</a:t>
            </a:r>
          </a:p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r>
              <a:rPr lang="en-US" sz="1100" b="1" dirty="0">
                <a:solidFill>
                  <a:srgbClr val="000000"/>
                </a:solidFill>
              </a:rPr>
              <a:t>$132 - $197 (10K) (C667x)</a:t>
            </a:r>
          </a:p>
        </p:txBody>
      </p:sp>
      <p:sp>
        <p:nvSpPr>
          <p:cNvPr id="12354" name="Rectangle 191"/>
          <p:cNvSpPr>
            <a:spLocks noChangeArrowheads="1"/>
          </p:cNvSpPr>
          <p:nvPr/>
        </p:nvSpPr>
        <p:spPr bwMode="auto">
          <a:xfrm>
            <a:off x="6946327" y="5087768"/>
            <a:ext cx="1894114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r>
              <a:rPr lang="en-US" sz="1100" b="1" dirty="0">
                <a:solidFill>
                  <a:srgbClr val="000000"/>
                </a:solidFill>
              </a:rPr>
              <a:t>Machine Vision, Imaging, Video Analytics</a:t>
            </a:r>
          </a:p>
        </p:txBody>
      </p:sp>
      <p:grpSp>
        <p:nvGrpSpPr>
          <p:cNvPr id="85" name="Group 5"/>
          <p:cNvGrpSpPr>
            <a:grpSpLocks/>
          </p:cNvGrpSpPr>
          <p:nvPr/>
        </p:nvGrpSpPr>
        <p:grpSpPr bwMode="auto">
          <a:xfrm>
            <a:off x="7331831" y="941589"/>
            <a:ext cx="1100138" cy="1065213"/>
            <a:chOff x="3329991" y="934091"/>
            <a:chExt cx="1100886" cy="1064163"/>
          </a:xfrm>
        </p:grpSpPr>
        <p:pic>
          <p:nvPicPr>
            <p:cNvPr id="86" name="Picture 3" descr="H:\Rita Dell Latitude D610 C drive 8-2010\Art 5-2007\chip art\2009 chips\Blank.png"/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29991" y="934091"/>
              <a:ext cx="1100886" cy="1064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7" name="TextBox 129"/>
            <p:cNvSpPr txBox="1">
              <a:spLocks noChangeArrowheads="1"/>
            </p:cNvSpPr>
            <p:nvPr/>
          </p:nvSpPr>
          <p:spPr bwMode="auto">
            <a:xfrm>
              <a:off x="3374832" y="1026044"/>
              <a:ext cx="712538" cy="5227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defTabSz="457200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sz="1400" b="1" dirty="0" smtClean="0">
                  <a:solidFill>
                    <a:srgbClr val="FFFFFF"/>
                  </a:solidFill>
                </a:rPr>
                <a:t>C667x</a:t>
              </a:r>
            </a:p>
            <a:p>
              <a:pPr defTabSz="457200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sz="1400" b="1" dirty="0" smtClean="0">
                  <a:solidFill>
                    <a:srgbClr val="FFFFFF"/>
                  </a:solidFill>
                </a:rPr>
                <a:t>C665x</a:t>
              </a:r>
              <a:endParaRPr lang="en-US" sz="1400" b="1" dirty="0">
                <a:solidFill>
                  <a:srgbClr val="FFFFFF"/>
                </a:solidFill>
              </a:endParaRPr>
            </a:p>
          </p:txBody>
        </p:sp>
      </p:grpSp>
      <p:cxnSp>
        <p:nvCxnSpPr>
          <p:cNvPr id="7" name="Straight Connector 6"/>
          <p:cNvCxnSpPr>
            <a:cxnSpLocks/>
          </p:cNvCxnSpPr>
          <p:nvPr/>
        </p:nvCxnSpPr>
        <p:spPr>
          <a:xfrm>
            <a:off x="200883" y="2673529"/>
            <a:ext cx="8602681" cy="0"/>
          </a:xfrm>
          <a:prstGeom prst="line">
            <a:avLst/>
          </a:prstGeom>
          <a:solidFill>
            <a:schemeClr val="bg2">
              <a:lumMod val="20000"/>
              <a:lumOff val="80000"/>
              <a:alpha val="43000"/>
            </a:schemeClr>
          </a:solidFill>
          <a:ln w="12700"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73" name="Group 5"/>
          <p:cNvGrpSpPr>
            <a:grpSpLocks/>
          </p:cNvGrpSpPr>
          <p:nvPr/>
        </p:nvGrpSpPr>
        <p:grpSpPr bwMode="auto">
          <a:xfrm>
            <a:off x="1335087" y="945516"/>
            <a:ext cx="1100138" cy="1065213"/>
            <a:chOff x="3329991" y="934091"/>
            <a:chExt cx="1100886" cy="1064163"/>
          </a:xfrm>
        </p:grpSpPr>
        <p:pic>
          <p:nvPicPr>
            <p:cNvPr id="74" name="Picture 3" descr="H:\Rita Dell Latitude D610 C drive 8-2010\Art 5-2007\chip art\2009 chips\Blank.png"/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29991" y="934091"/>
              <a:ext cx="1100886" cy="1064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8" name="TextBox 129"/>
            <p:cNvSpPr txBox="1">
              <a:spLocks noChangeArrowheads="1"/>
            </p:cNvSpPr>
            <p:nvPr/>
          </p:nvSpPr>
          <p:spPr bwMode="auto">
            <a:xfrm>
              <a:off x="3449648" y="1078245"/>
              <a:ext cx="861719" cy="3074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ctr" defTabSz="457200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sz="1400" b="1" dirty="0" smtClean="0">
                  <a:solidFill>
                    <a:srgbClr val="FFFFFF"/>
                  </a:solidFill>
                </a:rPr>
                <a:t>AM335x</a:t>
              </a:r>
              <a:endParaRPr lang="en-US" sz="1400" b="1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89" name="Group 6"/>
          <p:cNvGrpSpPr>
            <a:grpSpLocks/>
          </p:cNvGrpSpPr>
          <p:nvPr/>
        </p:nvGrpSpPr>
        <p:grpSpPr bwMode="auto">
          <a:xfrm>
            <a:off x="3350086" y="924997"/>
            <a:ext cx="1100137" cy="1065213"/>
            <a:chOff x="1305763" y="934091"/>
            <a:chExt cx="1100886" cy="1064163"/>
          </a:xfrm>
        </p:grpSpPr>
        <p:pic>
          <p:nvPicPr>
            <p:cNvPr id="90" name="Picture 3" descr="H:\Rita Dell Latitude D610 C drive 8-2010\Art 5-2007\chip art\2009 chips\Blank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05763" y="934091"/>
              <a:ext cx="1100886" cy="1064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1" name="TextBox 125"/>
            <p:cNvSpPr txBox="1">
              <a:spLocks noChangeArrowheads="1"/>
            </p:cNvSpPr>
            <p:nvPr/>
          </p:nvSpPr>
          <p:spPr bwMode="auto">
            <a:xfrm>
              <a:off x="1342300" y="1159155"/>
              <a:ext cx="991274" cy="338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defTabSz="457200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 smtClean="0">
                  <a:solidFill>
                    <a:srgbClr val="FFFFFF"/>
                  </a:solidFill>
                </a:rPr>
                <a:t>AM437x</a:t>
              </a:r>
              <a:endParaRPr lang="en-US" sz="1600" b="1" dirty="0">
                <a:solidFill>
                  <a:srgbClr val="FFFFFF"/>
                </a:solidFill>
              </a:endParaRPr>
            </a:p>
          </p:txBody>
        </p:sp>
      </p:grpSp>
      <p:sp>
        <p:nvSpPr>
          <p:cNvPr id="92" name="Rectangle 160"/>
          <p:cNvSpPr>
            <a:spLocks noChangeArrowheads="1"/>
          </p:cNvSpPr>
          <p:nvPr/>
        </p:nvSpPr>
        <p:spPr bwMode="auto">
          <a:xfrm>
            <a:off x="2985990" y="2102393"/>
            <a:ext cx="186174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r>
              <a:rPr lang="en-US" sz="1100" b="1" dirty="0">
                <a:solidFill>
                  <a:srgbClr val="000000"/>
                </a:solidFill>
              </a:rPr>
              <a:t>Cortex</a:t>
            </a:r>
            <a:r>
              <a:rPr lang="en-US" sz="1100" b="1" baseline="30000" dirty="0">
                <a:solidFill>
                  <a:srgbClr val="000000"/>
                </a:solidFill>
              </a:rPr>
              <a:t>®</a:t>
            </a:r>
            <a:r>
              <a:rPr lang="en-US" sz="1100" b="1" dirty="0">
                <a:solidFill>
                  <a:srgbClr val="000000"/>
                </a:solidFill>
              </a:rPr>
              <a:t>-A9 up to 1GHz</a:t>
            </a:r>
          </a:p>
        </p:txBody>
      </p:sp>
      <p:sp>
        <p:nvSpPr>
          <p:cNvPr id="93" name="Rectangle 161"/>
          <p:cNvSpPr>
            <a:spLocks noChangeArrowheads="1"/>
          </p:cNvSpPr>
          <p:nvPr/>
        </p:nvSpPr>
        <p:spPr bwMode="auto">
          <a:xfrm>
            <a:off x="3293201" y="2472549"/>
            <a:ext cx="1383712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r>
              <a:rPr lang="en-US" sz="1100" b="1" dirty="0">
                <a:solidFill>
                  <a:srgbClr val="000000"/>
                </a:solidFill>
              </a:rPr>
              <a:t>Up to 2500 DMIPS</a:t>
            </a:r>
          </a:p>
        </p:txBody>
      </p:sp>
      <p:sp>
        <p:nvSpPr>
          <p:cNvPr id="94" name="Rectangle 162"/>
          <p:cNvSpPr>
            <a:spLocks noChangeArrowheads="1"/>
          </p:cNvSpPr>
          <p:nvPr/>
        </p:nvSpPr>
        <p:spPr bwMode="auto">
          <a:xfrm>
            <a:off x="3557627" y="2975518"/>
            <a:ext cx="718466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r>
              <a:rPr lang="en-US" sz="1100" b="1" dirty="0">
                <a:solidFill>
                  <a:srgbClr val="000000"/>
                </a:solidFill>
              </a:rPr>
              <a:t>SGX530</a:t>
            </a:r>
          </a:p>
        </p:txBody>
      </p:sp>
      <p:sp>
        <p:nvSpPr>
          <p:cNvPr id="107" name="Rectangle 163"/>
          <p:cNvSpPr>
            <a:spLocks noChangeArrowheads="1"/>
          </p:cNvSpPr>
          <p:nvPr/>
        </p:nvSpPr>
        <p:spPr bwMode="auto">
          <a:xfrm>
            <a:off x="3238629" y="3407318"/>
            <a:ext cx="1356462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r>
              <a:rPr lang="en-US" sz="1100" b="1" dirty="0">
                <a:solidFill>
                  <a:srgbClr val="000000"/>
                </a:solidFill>
              </a:rPr>
              <a:t>LPDDR2/DDR3(L)</a:t>
            </a:r>
          </a:p>
        </p:txBody>
      </p:sp>
      <p:sp>
        <p:nvSpPr>
          <p:cNvPr id="108" name="Rectangle 166"/>
          <p:cNvSpPr>
            <a:spLocks noChangeArrowheads="1"/>
          </p:cNvSpPr>
          <p:nvPr/>
        </p:nvSpPr>
        <p:spPr bwMode="auto">
          <a:xfrm>
            <a:off x="3006996" y="5613943"/>
            <a:ext cx="1741182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r>
              <a:rPr lang="en-US" sz="1100" b="1" dirty="0">
                <a:solidFill>
                  <a:srgbClr val="000000"/>
                </a:solidFill>
              </a:rPr>
              <a:t>Starting at </a:t>
            </a:r>
            <a:r>
              <a:rPr lang="en-US" sz="1100" b="1">
                <a:solidFill>
                  <a:srgbClr val="000000"/>
                </a:solidFill>
              </a:rPr>
              <a:t>$10.60 </a:t>
            </a:r>
            <a:r>
              <a:rPr lang="en-US" sz="1100" b="1" dirty="0">
                <a:solidFill>
                  <a:srgbClr val="000000"/>
                </a:solidFill>
              </a:rPr>
              <a:t>(10K)</a:t>
            </a:r>
          </a:p>
        </p:txBody>
      </p:sp>
      <p:sp>
        <p:nvSpPr>
          <p:cNvPr id="109" name="Rectangle 167"/>
          <p:cNvSpPr>
            <a:spLocks noChangeArrowheads="1"/>
          </p:cNvSpPr>
          <p:nvPr/>
        </p:nvSpPr>
        <p:spPr bwMode="auto">
          <a:xfrm>
            <a:off x="2944479" y="5110580"/>
            <a:ext cx="1944763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r>
              <a:rPr lang="en-US" sz="1100" b="1" dirty="0">
                <a:solidFill>
                  <a:srgbClr val="000000"/>
                </a:solidFill>
              </a:rPr>
              <a:t>Industrial automation and </a:t>
            </a:r>
            <a:br>
              <a:rPr lang="en-US" sz="1100" b="1" dirty="0">
                <a:solidFill>
                  <a:srgbClr val="000000"/>
                </a:solidFill>
              </a:rPr>
            </a:br>
            <a:r>
              <a:rPr lang="en-US" sz="1100" b="1" dirty="0">
                <a:solidFill>
                  <a:srgbClr val="000000"/>
                </a:solidFill>
              </a:rPr>
              <a:t>drive,  PDT, scanners</a:t>
            </a:r>
          </a:p>
        </p:txBody>
      </p:sp>
      <p:sp>
        <p:nvSpPr>
          <p:cNvPr id="110" name="Rectangle 164"/>
          <p:cNvSpPr>
            <a:spLocks noChangeArrowheads="1"/>
          </p:cNvSpPr>
          <p:nvPr/>
        </p:nvSpPr>
        <p:spPr bwMode="auto">
          <a:xfrm>
            <a:off x="2963487" y="3867020"/>
            <a:ext cx="1812132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r>
              <a:rPr lang="en-US" sz="1100" b="1" dirty="0">
                <a:solidFill>
                  <a:srgbClr val="000000"/>
                </a:solidFill>
              </a:rPr>
              <a:t>Linux/RTOS</a:t>
            </a:r>
          </a:p>
        </p:txBody>
      </p:sp>
      <p:sp>
        <p:nvSpPr>
          <p:cNvPr id="111" name="TextBox 165"/>
          <p:cNvSpPr txBox="1">
            <a:spLocks noChangeArrowheads="1"/>
          </p:cNvSpPr>
          <p:nvPr/>
        </p:nvSpPr>
        <p:spPr bwMode="auto">
          <a:xfrm>
            <a:off x="2975715" y="4272657"/>
            <a:ext cx="1861741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defTabSz="45720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100" b="1" dirty="0" smtClean="0">
                <a:solidFill>
                  <a:srgbClr val="000000"/>
                </a:solidFill>
              </a:rPr>
              <a:t>Display Subsystem, Dual camera, Quad core PRU-ICSS, QSPI, Gb EMAC switch, 2x USB </a:t>
            </a:r>
            <a:r>
              <a:rPr lang="en-US" sz="1100" b="1" dirty="0">
                <a:solidFill>
                  <a:srgbClr val="000000"/>
                </a:solidFill>
              </a:rPr>
              <a:t>w/PHY</a:t>
            </a:r>
          </a:p>
        </p:txBody>
      </p:sp>
    </p:spTree>
    <p:extLst>
      <p:ext uri="{BB962C8B-B14F-4D97-AF65-F5344CB8AC3E}">
        <p14:creationId xmlns="" xmlns:p14="http://schemas.microsoft.com/office/powerpoint/2010/main" val="2186421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itle 3"/>
          <p:cNvSpPr>
            <a:spLocks noGrp="1"/>
          </p:cNvSpPr>
          <p:nvPr>
            <p:ph type="title"/>
          </p:nvPr>
        </p:nvSpPr>
        <p:spPr>
          <a:xfrm>
            <a:off x="76200" y="76200"/>
            <a:ext cx="8458200" cy="870098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/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 smtClean="0">
                <a:solidFill>
                  <a:schemeClr val="tx2"/>
                </a:solidFill>
              </a:rPr>
              <a:t>Buses and Memory: Inter-Connect  </a:t>
            </a:r>
            <a:r>
              <a:rPr lang="en-US" dirty="0">
                <a:solidFill>
                  <a:schemeClr val="tx1"/>
                </a:solidFill>
              </a:rPr>
              <a:t/>
            </a:r>
            <a:br>
              <a:rPr lang="en-US" dirty="0">
                <a:solidFill>
                  <a:schemeClr val="tx1"/>
                </a:solidFill>
              </a:rPr>
            </a:br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81001" y="1045531"/>
            <a:ext cx="7696200" cy="17235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indent="-228600">
              <a:spcBef>
                <a:spcPts val="600"/>
              </a:spcBef>
            </a:pPr>
            <a:r>
              <a:rPr lang="en-US" sz="2400" dirty="0" smtClean="0">
                <a:latin typeface="Calibri" pitchFamily="34" charset="0"/>
              </a:rPr>
              <a:t>L3 high-performance interconnect:</a:t>
            </a:r>
          </a:p>
          <a:p>
            <a:pPr marL="342900" lvl="1" indent="-228600">
              <a:spcBef>
                <a:spcPts val="600"/>
              </a:spcBef>
              <a:buFont typeface="Arial" charset="0"/>
              <a:buChar char="•"/>
            </a:pPr>
            <a:r>
              <a:rPr lang="en-US" sz="2400" dirty="0" smtClean="0">
                <a:latin typeface="Calibri" pitchFamily="34" charset="0"/>
              </a:rPr>
              <a:t>Packet based protocol based </a:t>
            </a:r>
            <a:r>
              <a:rPr lang="en-US" sz="2400" dirty="0">
                <a:latin typeface="Calibri" pitchFamily="34" charset="0"/>
              </a:rPr>
              <a:t>on a Network-On-Chip (</a:t>
            </a:r>
            <a:r>
              <a:rPr lang="en-US" sz="2400" dirty="0" err="1">
                <a:latin typeface="Calibri" pitchFamily="34" charset="0"/>
              </a:rPr>
              <a:t>NoC</a:t>
            </a:r>
            <a:r>
              <a:rPr lang="en-US" sz="2400" dirty="0">
                <a:latin typeface="Calibri" pitchFamily="34" charset="0"/>
              </a:rPr>
              <a:t>) interconnect </a:t>
            </a:r>
            <a:r>
              <a:rPr lang="en-US" sz="2400" dirty="0" smtClean="0">
                <a:latin typeface="Calibri" pitchFamily="34" charset="0"/>
              </a:rPr>
              <a:t>infrastructure</a:t>
            </a:r>
          </a:p>
          <a:p>
            <a:pPr marL="342900" lvl="1" indent="-228600">
              <a:spcBef>
                <a:spcPts val="600"/>
              </a:spcBef>
              <a:buFont typeface="Arial" charset="0"/>
              <a:buChar char="•"/>
            </a:pPr>
            <a:r>
              <a:rPr lang="en-US" sz="2400" dirty="0" smtClean="0">
                <a:latin typeface="Calibri" pitchFamily="34" charset="0"/>
              </a:rPr>
              <a:t>Connect all high-bit rate peripherals and IP</a:t>
            </a:r>
            <a:endParaRPr lang="en-US" sz="2400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6900" r="6038" b="7328"/>
          <a:stretch>
            <a:fillRect/>
          </a:stretch>
        </p:blipFill>
        <p:spPr bwMode="auto">
          <a:xfrm>
            <a:off x="106330" y="2812439"/>
            <a:ext cx="8896667" cy="33438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2976112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itle 3"/>
          <p:cNvSpPr>
            <a:spLocks noGrp="1"/>
          </p:cNvSpPr>
          <p:nvPr>
            <p:ph type="title"/>
          </p:nvPr>
        </p:nvSpPr>
        <p:spPr>
          <a:xfrm>
            <a:off x="76200" y="76200"/>
            <a:ext cx="8458200" cy="721242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/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 smtClean="0">
                <a:solidFill>
                  <a:schemeClr val="tx2"/>
                </a:solidFill>
              </a:rPr>
              <a:t>Buses and Memory: Inter-Connect </a:t>
            </a:r>
            <a:r>
              <a:rPr lang="en-US" dirty="0">
                <a:solidFill>
                  <a:schemeClr val="tx1"/>
                </a:solidFill>
              </a:rPr>
              <a:t/>
            </a:r>
            <a:br>
              <a:rPr lang="en-US" dirty="0">
                <a:solidFill>
                  <a:schemeClr val="tx1"/>
                </a:solidFill>
              </a:rPr>
            </a:br>
            <a:endParaRPr lang="en-US" dirty="0" smtClean="0">
              <a:solidFill>
                <a:schemeClr val="tx1"/>
              </a:solidFill>
            </a:endParaRP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3508" r="2339"/>
          <a:stretch>
            <a:fillRect/>
          </a:stretch>
        </p:blipFill>
        <p:spPr bwMode="auto">
          <a:xfrm>
            <a:off x="225104" y="737586"/>
            <a:ext cx="6150889" cy="55143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2662173" y="4816566"/>
            <a:ext cx="6290443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indent="-228600">
              <a:spcBef>
                <a:spcPts val="600"/>
              </a:spcBef>
            </a:pPr>
            <a:r>
              <a:rPr lang="en-US" sz="2000" dirty="0" smtClean="0">
                <a:latin typeface="Calibri" pitchFamily="34" charset="0"/>
              </a:rPr>
              <a:t>L4 low-latency, low-bandwidth access inter-connect:</a:t>
            </a:r>
          </a:p>
          <a:p>
            <a:pPr marL="342900" lvl="1" indent="-228600">
              <a:spcBef>
                <a:spcPts val="600"/>
              </a:spcBef>
              <a:buFont typeface="Arial" charset="0"/>
              <a:buChar char="•"/>
            </a:pPr>
            <a:r>
              <a:rPr lang="en-US" sz="2000" dirty="0" smtClean="0">
                <a:latin typeface="Calibri" pitchFamily="34" charset="0"/>
              </a:rPr>
              <a:t>Non-blocking </a:t>
            </a:r>
            <a:r>
              <a:rPr lang="en-US" sz="2000" dirty="0">
                <a:latin typeface="Calibri" pitchFamily="34" charset="0"/>
              </a:rPr>
              <a:t>peripheral </a:t>
            </a:r>
            <a:r>
              <a:rPr lang="en-US" sz="2000" dirty="0" smtClean="0">
                <a:latin typeface="Calibri" pitchFamily="34" charset="0"/>
              </a:rPr>
              <a:t>interconnect</a:t>
            </a:r>
          </a:p>
          <a:p>
            <a:pPr marL="342900" lvl="1" indent="-228600">
              <a:spcBef>
                <a:spcPts val="600"/>
              </a:spcBef>
              <a:buFont typeface="Arial" charset="0"/>
              <a:buChar char="•"/>
            </a:pPr>
            <a:r>
              <a:rPr lang="en-US" sz="2000" dirty="0" smtClean="0">
                <a:latin typeface="Calibri" pitchFamily="34" charset="0"/>
              </a:rPr>
              <a:t>Up to 4 masters (Initiators) and up to 63 slaves (targets)</a:t>
            </a:r>
            <a:endParaRPr lang="en-US" sz="2000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592742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2009" t="1699" r="8036" b="2123"/>
          <a:stretch>
            <a:fillRect/>
          </a:stretch>
        </p:blipFill>
        <p:spPr bwMode="auto">
          <a:xfrm>
            <a:off x="3710763" y="813268"/>
            <a:ext cx="5433238" cy="54967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7651" name="Content Placeholder 2"/>
          <p:cNvSpPr>
            <a:spLocks noGrp="1"/>
          </p:cNvSpPr>
          <p:nvPr>
            <p:ph idx="1"/>
          </p:nvPr>
        </p:nvSpPr>
        <p:spPr>
          <a:xfrm>
            <a:off x="95697" y="712381"/>
            <a:ext cx="3827721" cy="5592726"/>
          </a:xfrm>
        </p:spPr>
        <p:txBody>
          <a:bodyPr/>
          <a:lstStyle/>
          <a:p>
            <a:r>
              <a:rPr lang="en-US" sz="1800" dirty="0"/>
              <a:t>Input </a:t>
            </a:r>
            <a:r>
              <a:rPr lang="en-US" sz="1800" dirty="0" smtClean="0"/>
              <a:t>clocks </a:t>
            </a:r>
            <a:r>
              <a:rPr lang="en-US" sz="1800" dirty="0"/>
              <a:t>to </a:t>
            </a:r>
            <a:r>
              <a:rPr lang="en-US" sz="1800" dirty="0" smtClean="0"/>
              <a:t>device: </a:t>
            </a:r>
            <a:endParaRPr lang="en-US" sz="1800" dirty="0"/>
          </a:p>
          <a:p>
            <a:pPr lvl="1"/>
            <a:r>
              <a:rPr lang="en-US" dirty="0" smtClean="0"/>
              <a:t>19.2</a:t>
            </a:r>
            <a:r>
              <a:rPr lang="en-US" dirty="0"/>
              <a:t>, 24, 25, 26 </a:t>
            </a:r>
            <a:r>
              <a:rPr lang="en-US" dirty="0" smtClean="0"/>
              <a:t>MHz</a:t>
            </a:r>
            <a:br>
              <a:rPr lang="en-US" dirty="0" smtClean="0"/>
            </a:br>
            <a:r>
              <a:rPr lang="en-US" dirty="0" smtClean="0"/>
              <a:t>system </a:t>
            </a:r>
            <a:r>
              <a:rPr lang="en-US" dirty="0"/>
              <a:t>clock</a:t>
            </a:r>
          </a:p>
          <a:p>
            <a:pPr lvl="1"/>
            <a:r>
              <a:rPr lang="en-US" dirty="0" smtClean="0"/>
              <a:t>32kHz RTC clock from crystal</a:t>
            </a:r>
            <a:br>
              <a:rPr lang="en-US" dirty="0" smtClean="0"/>
            </a:br>
            <a:r>
              <a:rPr lang="en-US" dirty="0" smtClean="0"/>
              <a:t>or PER PLL</a:t>
            </a:r>
            <a:endParaRPr lang="en-US" dirty="0"/>
          </a:p>
          <a:p>
            <a:r>
              <a:rPr lang="en-US" sz="1800" dirty="0" smtClean="0"/>
              <a:t>6 PLLs to generate various system clocks:</a:t>
            </a:r>
          </a:p>
          <a:p>
            <a:pPr lvl="1"/>
            <a:r>
              <a:rPr lang="en-US" dirty="0" smtClean="0"/>
              <a:t>MPU PLL: ARM MPU subsystem</a:t>
            </a:r>
          </a:p>
          <a:p>
            <a:pPr lvl="1"/>
            <a:r>
              <a:rPr lang="en-US" dirty="0" smtClean="0"/>
              <a:t>DDR PLL for DDR interface</a:t>
            </a:r>
          </a:p>
          <a:p>
            <a:pPr lvl="1"/>
            <a:r>
              <a:rPr lang="en-US" dirty="0" smtClean="0"/>
              <a:t>PER low-jitter PLL: USB &amp; peripherals (MMC/SD, UART, SPI, I2C, etc.)</a:t>
            </a:r>
          </a:p>
          <a:p>
            <a:pPr lvl="1"/>
            <a:r>
              <a:rPr lang="en-US" dirty="0" smtClean="0"/>
              <a:t>CORE PLL: </a:t>
            </a:r>
            <a:r>
              <a:rPr lang="pl-PL" dirty="0" smtClean="0"/>
              <a:t>L3, L4, Ethernet, SGX</a:t>
            </a:r>
            <a:endParaRPr lang="en-US" dirty="0" smtClean="0"/>
          </a:p>
          <a:p>
            <a:pPr lvl="1"/>
            <a:r>
              <a:rPr lang="en-US" dirty="0" smtClean="0"/>
              <a:t>Display PLL: DSS </a:t>
            </a:r>
            <a:r>
              <a:rPr lang="pl-PL" dirty="0" smtClean="0"/>
              <a:t>Pixel Clock</a:t>
            </a:r>
            <a:r>
              <a:rPr lang="en-US" dirty="0" smtClean="0"/>
              <a:t> and IEEE1588</a:t>
            </a:r>
          </a:p>
          <a:p>
            <a:pPr lvl="1"/>
            <a:r>
              <a:rPr lang="en-US" dirty="0" smtClean="0">
                <a:solidFill>
                  <a:srgbClr val="00B050"/>
                </a:solidFill>
              </a:rPr>
              <a:t>EXT low-jitter PLL drives external devices through </a:t>
            </a:r>
            <a:r>
              <a:rPr lang="en-US" dirty="0" err="1" smtClean="0">
                <a:solidFill>
                  <a:srgbClr val="00B050"/>
                </a:solidFill>
              </a:rPr>
              <a:t>CLKOUTx</a:t>
            </a:r>
            <a:r>
              <a:rPr lang="en-US" dirty="0" smtClean="0">
                <a:solidFill>
                  <a:srgbClr val="00B050"/>
                </a:solidFill>
              </a:rPr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3040" y="42532"/>
            <a:ext cx="8458200" cy="601404"/>
          </a:xfrm>
        </p:spPr>
        <p:txBody>
          <a:bodyPr/>
          <a:lstStyle/>
          <a:p>
            <a:pPr algn="ctr"/>
            <a:r>
              <a:rPr lang="en-US" dirty="0" smtClean="0"/>
              <a:t>Clocks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007904" y="326746"/>
            <a:ext cx="18497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00B050"/>
                </a:solidFill>
              </a:rPr>
              <a:t>New feature vs. AM335x</a:t>
            </a:r>
            <a:endParaRPr lang="en-US" sz="12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070697559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Content Placeholder 2"/>
          <p:cNvSpPr>
            <a:spLocks noGrp="1"/>
          </p:cNvSpPr>
          <p:nvPr>
            <p:ph idx="1"/>
          </p:nvPr>
        </p:nvSpPr>
        <p:spPr>
          <a:xfrm>
            <a:off x="381000" y="990600"/>
            <a:ext cx="8467725" cy="4389474"/>
          </a:xfrm>
        </p:spPr>
        <p:txBody>
          <a:bodyPr/>
          <a:lstStyle/>
          <a:p>
            <a:r>
              <a:rPr lang="en-US" dirty="0" smtClean="0">
                <a:solidFill>
                  <a:srgbClr val="00B050"/>
                </a:solidFill>
              </a:rPr>
              <a:t>I/O Cell Power Management:</a:t>
            </a:r>
          </a:p>
          <a:p>
            <a:pPr lvl="1"/>
            <a:r>
              <a:rPr lang="en-US" dirty="0" smtClean="0">
                <a:solidFill>
                  <a:srgbClr val="00B050"/>
                </a:solidFill>
              </a:rPr>
              <a:t>I/O daisy chaining allows for wakeup from any GPIO, not just wakeup domain GPIO0</a:t>
            </a:r>
          </a:p>
          <a:p>
            <a:pPr lvl="1"/>
            <a:r>
              <a:rPr lang="en-US" dirty="0" smtClean="0">
                <a:solidFill>
                  <a:srgbClr val="00B050"/>
                </a:solidFill>
              </a:rPr>
              <a:t>I/O Isolation provides more control with low-power pad configuration</a:t>
            </a:r>
          </a:p>
          <a:p>
            <a:r>
              <a:rPr lang="en-US" dirty="0" smtClean="0">
                <a:solidFill>
                  <a:srgbClr val="00B050"/>
                </a:solidFill>
              </a:rPr>
              <a:t>MPU Auto Clock Gating:</a:t>
            </a:r>
          </a:p>
          <a:p>
            <a:pPr lvl="1"/>
            <a:r>
              <a:rPr lang="en-US" dirty="0" smtClean="0">
                <a:solidFill>
                  <a:srgbClr val="00B050"/>
                </a:solidFill>
              </a:rPr>
              <a:t>MPU will automatically be clock gated in WFI</a:t>
            </a:r>
          </a:p>
          <a:p>
            <a:pPr lvl="1"/>
            <a:r>
              <a:rPr lang="en-US" dirty="0" smtClean="0">
                <a:solidFill>
                  <a:srgbClr val="00B050"/>
                </a:solidFill>
              </a:rPr>
              <a:t>Wakeup via interrupts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B050"/>
                </a:solidFill>
              </a:rPr>
              <a:t>Simplified Power Sequencing:</a:t>
            </a:r>
          </a:p>
          <a:p>
            <a:pPr lvl="1">
              <a:buFont typeface="Arial" panose="020B0604020202020204" pitchFamily="34" charset="0"/>
              <a:buChar char="–"/>
            </a:pPr>
            <a:r>
              <a:rPr lang="en-US" dirty="0" smtClean="0">
                <a:solidFill>
                  <a:srgbClr val="00B050"/>
                </a:solidFill>
              </a:rPr>
              <a:t>Provide 1.8V bias voltage from 3.3V rail.</a:t>
            </a:r>
          </a:p>
          <a:p>
            <a:pPr lvl="1">
              <a:buFont typeface="Arial" panose="020B0604020202020204" pitchFamily="34" charset="0"/>
              <a:buChar char="–"/>
            </a:pPr>
            <a:r>
              <a:rPr lang="en-US" dirty="0" smtClean="0">
                <a:solidFill>
                  <a:srgbClr val="00B050"/>
                </a:solidFill>
              </a:rPr>
              <a:t>Simplifies power up/down sequencing for discrete power solutions  </a:t>
            </a:r>
          </a:p>
          <a:p>
            <a:pPr lvl="1"/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System Enhancements over AM335x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976007" y="5951369"/>
            <a:ext cx="18497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00B050"/>
                </a:solidFill>
              </a:rPr>
              <a:t>New feature vs. AM335x</a:t>
            </a:r>
            <a:endParaRPr lang="en-US" sz="12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31030250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3376"/>
          <a:stretch>
            <a:fillRect/>
          </a:stretch>
        </p:blipFill>
        <p:spPr bwMode="auto">
          <a:xfrm>
            <a:off x="3742660" y="694921"/>
            <a:ext cx="5411173" cy="56240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6839" y="15279"/>
            <a:ext cx="8458200" cy="814388"/>
          </a:xfrm>
        </p:spPr>
        <p:txBody>
          <a:bodyPr/>
          <a:lstStyle/>
          <a:p>
            <a:r>
              <a:rPr lang="en-US" dirty="0"/>
              <a:t>System </a:t>
            </a:r>
            <a:r>
              <a:rPr lang="en-US" dirty="0" smtClean="0"/>
              <a:t>Enhancements </a:t>
            </a:r>
            <a:r>
              <a:rPr lang="en-US" dirty="0"/>
              <a:t>over AM335x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082" y="1185863"/>
            <a:ext cx="3547517" cy="4692650"/>
          </a:xfrm>
        </p:spPr>
        <p:txBody>
          <a:bodyPr/>
          <a:lstStyle/>
          <a:p>
            <a:pPr>
              <a:buNone/>
            </a:pPr>
            <a:r>
              <a:rPr lang="en-US" dirty="0">
                <a:solidFill>
                  <a:srgbClr val="00B050"/>
                </a:solidFill>
              </a:rPr>
              <a:t>Improved CLKOUT </a:t>
            </a:r>
            <a:r>
              <a:rPr lang="en-US" dirty="0" smtClean="0">
                <a:solidFill>
                  <a:srgbClr val="00B050"/>
                </a:solidFill>
              </a:rPr>
              <a:t>performance:</a:t>
            </a:r>
            <a:endParaRPr lang="en-US" dirty="0">
              <a:solidFill>
                <a:srgbClr val="00B050"/>
              </a:solidFill>
            </a:endParaRPr>
          </a:p>
          <a:p>
            <a:pPr marL="227013" lvl="1" indent="-227013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B050"/>
                </a:solidFill>
                <a:ea typeface="+mn-ea"/>
              </a:rPr>
              <a:t>Output buffers are on separate voltage domain to reduce noise</a:t>
            </a:r>
          </a:p>
          <a:p>
            <a:pPr marL="227013" lvl="1" indent="-227013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B050"/>
                </a:solidFill>
                <a:ea typeface="+mn-ea"/>
              </a:rPr>
              <a:t>Provided low jitter PLL for Ethernet, modem applications</a:t>
            </a:r>
          </a:p>
          <a:p>
            <a:pPr marL="227013" lvl="1" indent="-227013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B050"/>
                </a:solidFill>
                <a:ea typeface="+mn-ea"/>
              </a:rPr>
              <a:t>Added different input </a:t>
            </a:r>
            <a:r>
              <a:rPr lang="en-US" sz="2000" dirty="0" smtClean="0">
                <a:solidFill>
                  <a:srgbClr val="00B050"/>
                </a:solidFill>
                <a:ea typeface="+mn-ea"/>
              </a:rPr>
              <a:t>options (MPU clock, EXT PLL)</a:t>
            </a:r>
          </a:p>
          <a:p>
            <a:pPr marL="227013" lvl="1" indent="-227013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00B050"/>
                </a:solidFill>
                <a:ea typeface="+mn-ea"/>
              </a:rPr>
              <a:t>CLKOUT1 path is optimized</a:t>
            </a:r>
            <a:endParaRPr lang="en-US" sz="2000" dirty="0">
              <a:solidFill>
                <a:srgbClr val="00B050"/>
              </a:solidFill>
              <a:ea typeface="+mn-ea"/>
            </a:endParaRPr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49906" y="5993900"/>
            <a:ext cx="18497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00B050"/>
                </a:solidFill>
              </a:rPr>
              <a:t>New feature vs. AM335x</a:t>
            </a:r>
            <a:endParaRPr lang="en-US" sz="12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639054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40" y="36545"/>
            <a:ext cx="8458200" cy="654567"/>
          </a:xfrm>
        </p:spPr>
        <p:txBody>
          <a:bodyPr/>
          <a:lstStyle/>
          <a:p>
            <a:r>
              <a:rPr lang="en-US" dirty="0" smtClean="0"/>
              <a:t>AM437x ROM</a:t>
            </a:r>
            <a:endParaRPr lang="en-US" dirty="0"/>
          </a:p>
        </p:txBody>
      </p:sp>
      <p:sp>
        <p:nvSpPr>
          <p:cNvPr id="27651" name="Content Placeholder 2"/>
          <p:cNvSpPr>
            <a:spLocks noGrp="1"/>
          </p:cNvSpPr>
          <p:nvPr>
            <p:ph idx="1"/>
          </p:nvPr>
        </p:nvSpPr>
        <p:spPr>
          <a:xfrm>
            <a:off x="333375" y="623147"/>
            <a:ext cx="8467725" cy="5713857"/>
          </a:xfrm>
        </p:spPr>
        <p:txBody>
          <a:bodyPr>
            <a:noAutofit/>
          </a:bodyPr>
          <a:lstStyle/>
          <a:p>
            <a:pPr>
              <a:spcBef>
                <a:spcPts val="300"/>
              </a:spcBef>
            </a:pPr>
            <a:r>
              <a:rPr lang="en-US" sz="1600" dirty="0" smtClean="0"/>
              <a:t>Boot from a number of sources, selectable with SYSBOOT pins:</a:t>
            </a:r>
          </a:p>
          <a:p>
            <a:pPr lvl="1">
              <a:spcBef>
                <a:spcPts val="300"/>
              </a:spcBef>
            </a:pPr>
            <a:r>
              <a:rPr lang="en-US" sz="1600" dirty="0" smtClean="0"/>
              <a:t>Memory boot</a:t>
            </a:r>
          </a:p>
          <a:p>
            <a:pPr lvl="2">
              <a:spcBef>
                <a:spcPts val="300"/>
              </a:spcBef>
            </a:pPr>
            <a:r>
              <a:rPr lang="en-US" sz="1600" dirty="0" smtClean="0"/>
              <a:t>SD cards</a:t>
            </a:r>
          </a:p>
          <a:p>
            <a:pPr lvl="2">
              <a:spcBef>
                <a:spcPts val="300"/>
              </a:spcBef>
            </a:pPr>
            <a:r>
              <a:rPr lang="en-US" sz="1600" dirty="0" err="1" smtClean="0"/>
              <a:t>eMMC</a:t>
            </a:r>
            <a:r>
              <a:rPr lang="en-US" sz="1600" dirty="0" smtClean="0"/>
              <a:t> </a:t>
            </a:r>
            <a:r>
              <a:rPr lang="en-US" sz="1600" dirty="0" smtClean="0">
                <a:solidFill>
                  <a:srgbClr val="00B050"/>
                </a:solidFill>
              </a:rPr>
              <a:t>support for &gt;2GB on either MMC0 or MMC1</a:t>
            </a:r>
          </a:p>
          <a:p>
            <a:pPr lvl="2">
              <a:spcBef>
                <a:spcPts val="300"/>
              </a:spcBef>
            </a:pPr>
            <a:r>
              <a:rPr lang="en-US" sz="1600" dirty="0" smtClean="0"/>
              <a:t>NOR flash support for </a:t>
            </a:r>
            <a:r>
              <a:rPr lang="en-US" sz="1600" dirty="0" err="1" smtClean="0"/>
              <a:t>muxed</a:t>
            </a:r>
            <a:r>
              <a:rPr lang="en-US" sz="1600" dirty="0" smtClean="0"/>
              <a:t> and non-</a:t>
            </a:r>
            <a:r>
              <a:rPr lang="en-US" sz="1600" dirty="0" err="1" smtClean="0"/>
              <a:t>muxed</a:t>
            </a:r>
            <a:r>
              <a:rPr lang="en-US" sz="1600" dirty="0" smtClean="0"/>
              <a:t> XIP boot</a:t>
            </a:r>
          </a:p>
          <a:p>
            <a:pPr lvl="2">
              <a:spcBef>
                <a:spcPts val="300"/>
              </a:spcBef>
            </a:pPr>
            <a:r>
              <a:rPr lang="en-US" sz="1600" dirty="0" smtClean="0"/>
              <a:t>NAND flash 8- or 16-bit</a:t>
            </a:r>
          </a:p>
          <a:p>
            <a:pPr lvl="2">
              <a:spcBef>
                <a:spcPts val="300"/>
              </a:spcBef>
            </a:pPr>
            <a:r>
              <a:rPr lang="en-US" sz="1600" dirty="0" smtClean="0"/>
              <a:t>SPI EEPROMs</a:t>
            </a:r>
          </a:p>
          <a:p>
            <a:pPr lvl="2">
              <a:spcBef>
                <a:spcPts val="300"/>
              </a:spcBef>
            </a:pPr>
            <a:r>
              <a:rPr lang="en-US" sz="1600" dirty="0" smtClean="0">
                <a:solidFill>
                  <a:srgbClr val="00B050"/>
                </a:solidFill>
              </a:rPr>
              <a:t>QSPI: XIP boot from serial flash</a:t>
            </a:r>
          </a:p>
          <a:p>
            <a:pPr lvl="2">
              <a:spcBef>
                <a:spcPts val="300"/>
              </a:spcBef>
            </a:pPr>
            <a:r>
              <a:rPr lang="en-US" sz="1600" dirty="0" smtClean="0">
                <a:solidFill>
                  <a:srgbClr val="00B050"/>
                </a:solidFill>
              </a:rPr>
              <a:t>USB Host (USB1): USB mass storage devices, USB thumb drives, great for product upgrades</a:t>
            </a:r>
          </a:p>
          <a:p>
            <a:pPr lvl="1">
              <a:spcBef>
                <a:spcPts val="300"/>
              </a:spcBef>
            </a:pPr>
            <a:r>
              <a:rPr lang="en-US" sz="1600" dirty="0" smtClean="0"/>
              <a:t>Peripheral boot:</a:t>
            </a:r>
          </a:p>
          <a:p>
            <a:pPr lvl="2">
              <a:spcBef>
                <a:spcPts val="300"/>
              </a:spcBef>
            </a:pPr>
            <a:r>
              <a:rPr lang="en-US" sz="1600" dirty="0" smtClean="0"/>
              <a:t>Ethernet support for MII, RMII, and RGMII boot.  </a:t>
            </a:r>
          </a:p>
          <a:p>
            <a:pPr lvl="2">
              <a:spcBef>
                <a:spcPts val="300"/>
              </a:spcBef>
            </a:pPr>
            <a:r>
              <a:rPr lang="en-US" sz="1600" dirty="0" smtClean="0"/>
              <a:t>USB client (USB0)</a:t>
            </a:r>
          </a:p>
          <a:p>
            <a:pPr lvl="2">
              <a:spcBef>
                <a:spcPts val="300"/>
              </a:spcBef>
            </a:pPr>
            <a:r>
              <a:rPr lang="en-US" sz="1600" dirty="0" smtClean="0"/>
              <a:t>UART</a:t>
            </a:r>
          </a:p>
          <a:p>
            <a:pPr>
              <a:spcBef>
                <a:spcPts val="300"/>
              </a:spcBef>
            </a:pPr>
            <a:r>
              <a:rPr lang="en-US" sz="1600" dirty="0" smtClean="0"/>
              <a:t>Other SYSBOOT selectable features:</a:t>
            </a:r>
          </a:p>
          <a:p>
            <a:pPr lvl="1">
              <a:spcBef>
                <a:spcPts val="300"/>
              </a:spcBef>
            </a:pPr>
            <a:r>
              <a:rPr lang="en-US" sz="1600" dirty="0" smtClean="0">
                <a:solidFill>
                  <a:srgbClr val="00B050"/>
                </a:solidFill>
              </a:rPr>
              <a:t>USB data polarity</a:t>
            </a:r>
          </a:p>
          <a:p>
            <a:pPr lvl="1">
              <a:spcBef>
                <a:spcPts val="300"/>
              </a:spcBef>
            </a:pPr>
            <a:r>
              <a:rPr lang="en-US" sz="1600" dirty="0" smtClean="0"/>
              <a:t>Some </a:t>
            </a:r>
            <a:r>
              <a:rPr lang="en-US" sz="1600" dirty="0" err="1" smtClean="0"/>
              <a:t>pinmux</a:t>
            </a:r>
            <a:r>
              <a:rPr lang="en-US" sz="1600" dirty="0" smtClean="0"/>
              <a:t> options on certain interfaces (QSPI, NAND)</a:t>
            </a:r>
          </a:p>
          <a:p>
            <a:pPr lvl="1">
              <a:spcBef>
                <a:spcPts val="300"/>
              </a:spcBef>
            </a:pPr>
            <a:r>
              <a:rPr lang="en-US" sz="1600" dirty="0" smtClean="0"/>
              <a:t>Input frequency (19.2, 24, 25, 26MHz)</a:t>
            </a:r>
          </a:p>
          <a:p>
            <a:pPr lvl="1">
              <a:spcBef>
                <a:spcPts val="300"/>
              </a:spcBef>
            </a:pPr>
            <a:r>
              <a:rPr lang="en-US" sz="1600" dirty="0" smtClean="0"/>
              <a:t>Enable CLKOUT1</a:t>
            </a:r>
          </a:p>
          <a:p>
            <a:pPr>
              <a:spcBef>
                <a:spcPts val="300"/>
              </a:spcBef>
            </a:pPr>
            <a:r>
              <a:rPr lang="en-US" sz="1600" dirty="0" smtClean="0">
                <a:solidFill>
                  <a:srgbClr val="00B050"/>
                </a:solidFill>
              </a:rPr>
              <a:t>Boot occurs in MPU and CORE OPP50 in all modes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092966" y="199156"/>
            <a:ext cx="18497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00B050"/>
                </a:solidFill>
              </a:rPr>
              <a:t>New feature vs. AM335x</a:t>
            </a:r>
            <a:endParaRPr lang="en-US" sz="12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89254966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1775" y="0"/>
            <a:ext cx="7908925" cy="621792"/>
          </a:xfrm>
        </p:spPr>
        <p:txBody>
          <a:bodyPr/>
          <a:lstStyle/>
          <a:p>
            <a:r>
              <a:rPr lang="en-US" sz="3600" dirty="0" smtClean="0"/>
              <a:t>AM437x Differentiation vs. AM335x</a:t>
            </a:r>
            <a:endParaRPr lang="en-US" sz="3600" dirty="0"/>
          </a:p>
        </p:txBody>
      </p:sp>
      <p:sp>
        <p:nvSpPr>
          <p:cNvPr id="188" name="Rounded Rectangle 187"/>
          <p:cNvSpPr/>
          <p:nvPr/>
        </p:nvSpPr>
        <p:spPr>
          <a:xfrm>
            <a:off x="1859850" y="534138"/>
            <a:ext cx="5285846" cy="5271188"/>
          </a:xfrm>
          <a:prstGeom prst="roundRect">
            <a:avLst>
              <a:gd name="adj" fmla="val 1685"/>
            </a:avLst>
          </a:prstGeom>
          <a:solidFill>
            <a:sysClr val="window" lastClr="FFFFFF">
              <a:lumMod val="85000"/>
            </a:sys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89" name="Rounded Rectangle 188"/>
          <p:cNvSpPr/>
          <p:nvPr/>
        </p:nvSpPr>
        <p:spPr>
          <a:xfrm flipH="1">
            <a:off x="1932873" y="985459"/>
            <a:ext cx="1650119" cy="1953558"/>
          </a:xfrm>
          <a:prstGeom prst="roundRect">
            <a:avLst/>
          </a:prstGeom>
          <a:solidFill>
            <a:srgbClr val="32B4CE">
              <a:lumMod val="40000"/>
              <a:lumOff val="60000"/>
            </a:srgbClr>
          </a:solidFill>
          <a:ln w="25400" cap="flat" cmpd="sng" algn="ctr">
            <a:solidFill>
              <a:srgbClr val="117788"/>
            </a:solidFill>
            <a:prstDash val="solid"/>
          </a:ln>
          <a:effectLst>
            <a:outerShdw blurRad="88900" dist="63500" dir="6600000" algn="ctr">
              <a:srgbClr val="000000">
                <a:alpha val="32000"/>
              </a:srgbClr>
            </a:outerShdw>
          </a:effectLst>
        </p:spPr>
        <p:txBody>
          <a:bodyPr rtlCol="0" anchor="ctr"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1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90" name="TextBox 189"/>
          <p:cNvSpPr txBox="1"/>
          <p:nvPr/>
        </p:nvSpPr>
        <p:spPr>
          <a:xfrm flipH="1">
            <a:off x="2486300" y="1082914"/>
            <a:ext cx="10776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200" b="1" dirty="0">
                <a:latin typeface="Calibri" pitchFamily="34" charset="0"/>
                <a:ea typeface="ＭＳ Ｐゴシック" pitchFamily="16" charset="-128"/>
                <a:cs typeface="Calibri" pitchFamily="34" charset="0"/>
              </a:rPr>
              <a:t>ARM®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200" b="1" dirty="0">
                <a:latin typeface="Calibri" pitchFamily="34" charset="0"/>
                <a:ea typeface="ＭＳ Ｐゴシック" pitchFamily="16" charset="-128"/>
                <a:cs typeface="Calibri" pitchFamily="34" charset="0"/>
              </a:rPr>
              <a:t>Cortex </a:t>
            </a:r>
            <a:r>
              <a:rPr lang="en-US" sz="1200" b="1" dirty="0" smtClean="0">
                <a:latin typeface="Calibri" pitchFamily="34" charset="0"/>
                <a:ea typeface="ＭＳ Ｐゴシック" pitchFamily="16" charset="-128"/>
                <a:cs typeface="Calibri" pitchFamily="34" charset="0"/>
              </a:rPr>
              <a:t>A9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 smtClean="0">
                <a:latin typeface="Calibri" pitchFamily="34" charset="0"/>
                <a:ea typeface="ＭＳ Ｐゴシック" pitchFamily="16" charset="-128"/>
                <a:cs typeface="Calibri" pitchFamily="34" charset="0"/>
              </a:rPr>
              <a:t>Up to 1 GHz</a:t>
            </a:r>
            <a:endParaRPr lang="en-US" sz="1200" dirty="0">
              <a:latin typeface="Calibri" pitchFamily="34" charset="0"/>
              <a:ea typeface="ＭＳ Ｐゴシック" pitchFamily="16" charset="-128"/>
              <a:cs typeface="Calibri" pitchFamily="34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200" b="1" dirty="0" smtClean="0">
              <a:latin typeface="Calibri" pitchFamily="34" charset="0"/>
              <a:ea typeface="ＭＳ Ｐゴシック" pitchFamily="16" charset="-128"/>
              <a:cs typeface="Calibri" pitchFamily="34" charset="0"/>
            </a:endParaRPr>
          </a:p>
        </p:txBody>
      </p:sp>
      <p:pic>
        <p:nvPicPr>
          <p:cNvPr id="191" name="Picture 15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rgbClr val="4F81BD">
                <a:shade val="45000"/>
                <a:satMod val="135000"/>
              </a:srgbClr>
              <a:prstClr val="white"/>
            </a:duotone>
          </a:blip>
          <a:srcRect/>
          <a:stretch>
            <a:fillRect/>
          </a:stretch>
        </p:blipFill>
        <p:spPr bwMode="auto">
          <a:xfrm flipH="1">
            <a:off x="2031540" y="1108454"/>
            <a:ext cx="527010" cy="6624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2" name="Rounded Rectangle 191"/>
          <p:cNvSpPr/>
          <p:nvPr/>
        </p:nvSpPr>
        <p:spPr>
          <a:xfrm>
            <a:off x="1922849" y="3797491"/>
            <a:ext cx="5161779" cy="441030"/>
          </a:xfrm>
          <a:prstGeom prst="roundRect">
            <a:avLst/>
          </a:prstGeom>
          <a:solidFill>
            <a:srgbClr val="FF0000"/>
          </a:solidFill>
          <a:ln w="25400" cap="flat" cmpd="sng" algn="ctr">
            <a:noFill/>
            <a:prstDash val="solid"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/>
        </p:spPr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b="1" kern="0" dirty="0" smtClean="0">
              <a:solidFill>
                <a:prstClr val="white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93" name="Rounded Rectangle 192"/>
          <p:cNvSpPr/>
          <p:nvPr/>
        </p:nvSpPr>
        <p:spPr>
          <a:xfrm>
            <a:off x="3896244" y="985459"/>
            <a:ext cx="1486881" cy="804040"/>
          </a:xfrm>
          <a:prstGeom prst="roundRect">
            <a:avLst/>
          </a:prstGeom>
          <a:solidFill>
            <a:srgbClr val="4BACC6">
              <a:lumMod val="75000"/>
            </a:srgbClr>
          </a:solidFill>
          <a:ln w="25400" cap="flat" cmpd="sng" algn="ctr">
            <a:solidFill>
              <a:srgbClr val="9BBB59">
                <a:lumMod val="20000"/>
                <a:lumOff val="80000"/>
              </a:srgbClr>
            </a:solidFill>
            <a:prstDash val="solid"/>
          </a:ln>
          <a:effectLst>
            <a:outerShdw blurRad="88900" dist="63500" dir="6600000" algn="ctr">
              <a:srgbClr val="000000">
                <a:alpha val="32000"/>
              </a:srgbClr>
            </a:outerShdw>
          </a:effectLst>
        </p:spPr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b="1" kern="0" dirty="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Graphics Acceleration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50" kern="0" dirty="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SGX530</a:t>
            </a:r>
          </a:p>
        </p:txBody>
      </p:sp>
      <p:sp>
        <p:nvSpPr>
          <p:cNvPr id="194" name="Rounded Rectangle 193"/>
          <p:cNvSpPr/>
          <p:nvPr/>
        </p:nvSpPr>
        <p:spPr>
          <a:xfrm>
            <a:off x="5448258" y="869702"/>
            <a:ext cx="122231" cy="2927514"/>
          </a:xfrm>
          <a:prstGeom prst="roundRect">
            <a:avLst/>
          </a:prstGeom>
          <a:solidFill>
            <a:srgbClr val="FF0000"/>
          </a:solidFill>
          <a:ln w="25400" cap="flat" cmpd="sng" algn="ctr">
            <a:noFill/>
            <a:prstDash val="solid"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/>
        </p:spPr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600" b="1" kern="0" dirty="0" smtClean="0">
              <a:solidFill>
                <a:prstClr val="white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95" name="Rounded Rectangle 194"/>
          <p:cNvSpPr/>
          <p:nvPr/>
        </p:nvSpPr>
        <p:spPr>
          <a:xfrm>
            <a:off x="3894794" y="1844786"/>
            <a:ext cx="1483558" cy="1837545"/>
          </a:xfrm>
          <a:prstGeom prst="roundRect">
            <a:avLst/>
          </a:prstGeom>
          <a:solidFill>
            <a:srgbClr val="4BACC6">
              <a:lumMod val="75000"/>
            </a:srgbClr>
          </a:solidFill>
          <a:ln w="25400" cap="flat" cmpd="sng" algn="ctr">
            <a:solidFill>
              <a:sysClr val="window" lastClr="FFFFFF"/>
            </a:solidFill>
            <a:prstDash val="solid"/>
          </a:ln>
          <a:effectLst>
            <a:outerShdw blurRad="88900" dist="63500" dir="6600000" algn="ctr">
              <a:srgbClr val="000000">
                <a:alpha val="32000"/>
              </a:srgbClr>
            </a:outerShdw>
          </a:effectLst>
        </p:spPr>
        <p:txBody>
          <a:bodyPr rtlCol="0" anchor="t"/>
          <a:lstStyle/>
          <a:p>
            <a:pPr algn="ctr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 b="1" kern="0" dirty="0" smtClean="0">
                <a:solidFill>
                  <a:srgbClr val="FFFFFF"/>
                </a:solidFill>
                <a:latin typeface="Calibri" pitchFamily="34" charset="0"/>
                <a:cs typeface="Calibri" pitchFamily="34" charset="0"/>
              </a:rPr>
              <a:t>Display</a:t>
            </a:r>
          </a:p>
          <a:p>
            <a:pPr algn="ctr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 b="1" kern="0" dirty="0" smtClean="0">
                <a:solidFill>
                  <a:srgbClr val="FFFFFF"/>
                </a:solidFill>
                <a:latin typeface="Calibri" pitchFamily="34" charset="0"/>
                <a:cs typeface="Calibri" pitchFamily="34" charset="0"/>
              </a:rPr>
              <a:t> Subsystem</a:t>
            </a:r>
          </a:p>
          <a:p>
            <a:pPr algn="ctr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100" b="1" kern="0" dirty="0" smtClean="0">
              <a:solidFill>
                <a:srgbClr val="FFFFFF"/>
              </a:solidFill>
              <a:latin typeface="Calibri" pitchFamily="34" charset="0"/>
              <a:cs typeface="Calibri" pitchFamily="34" charset="0"/>
            </a:endParaRPr>
          </a:p>
          <a:p>
            <a:pPr algn="ctr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800" b="1" kern="0" dirty="0" smtClean="0">
              <a:solidFill>
                <a:srgbClr val="FFFFFF"/>
              </a:solidFill>
              <a:latin typeface="Calibri" pitchFamily="34" charset="0"/>
              <a:cs typeface="Calibri" pitchFamily="34" charset="0"/>
            </a:endParaRPr>
          </a:p>
          <a:p>
            <a:pPr algn="ctr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800" b="1" kern="0" dirty="0" smtClean="0">
              <a:solidFill>
                <a:srgbClr val="FFFFFF"/>
              </a:solidFill>
              <a:latin typeface="Calibri" pitchFamily="34" charset="0"/>
              <a:cs typeface="Calibri" pitchFamily="34" charset="0"/>
            </a:endParaRPr>
          </a:p>
          <a:p>
            <a:pPr algn="ctr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800" b="1" kern="0" dirty="0" smtClean="0">
              <a:solidFill>
                <a:srgbClr val="FFFFFF"/>
              </a:solidFill>
              <a:latin typeface="Calibri" pitchFamily="34" charset="0"/>
              <a:cs typeface="Calibri" pitchFamily="34" charset="0"/>
            </a:endParaRPr>
          </a:p>
          <a:p>
            <a:pPr algn="ctr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800" b="1" kern="0" dirty="0" smtClean="0">
              <a:solidFill>
                <a:srgbClr val="FFFFFF"/>
              </a:solidFill>
              <a:latin typeface="Calibri" pitchFamily="34" charset="0"/>
              <a:cs typeface="Calibri" pitchFamily="34" charset="0"/>
            </a:endParaRPr>
          </a:p>
          <a:p>
            <a:pPr algn="ctr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800" b="1" kern="0" dirty="0" smtClean="0">
              <a:solidFill>
                <a:srgbClr val="FFFFFF"/>
              </a:solidFill>
              <a:latin typeface="Calibri" pitchFamily="34" charset="0"/>
              <a:cs typeface="Calibri" pitchFamily="34" charset="0"/>
            </a:endParaRPr>
          </a:p>
          <a:p>
            <a:pPr algn="ctr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800" b="1" kern="0" dirty="0" smtClean="0">
              <a:solidFill>
                <a:srgbClr val="FFFFFF"/>
              </a:solidFill>
              <a:latin typeface="Calibri" pitchFamily="34" charset="0"/>
              <a:cs typeface="Calibri" pitchFamily="34" charset="0"/>
            </a:endParaRPr>
          </a:p>
          <a:p>
            <a:pPr algn="ctr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800" b="1" kern="0" dirty="0" smtClean="0">
              <a:solidFill>
                <a:srgbClr val="FFFFFF"/>
              </a:solidFill>
              <a:latin typeface="Calibri" pitchFamily="34" charset="0"/>
              <a:cs typeface="Calibri" pitchFamily="34" charset="0"/>
            </a:endParaRPr>
          </a:p>
          <a:p>
            <a:pPr algn="ctr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800" b="1" kern="0" dirty="0" smtClean="0">
              <a:solidFill>
                <a:srgbClr val="FFFFFF"/>
              </a:solidFill>
              <a:latin typeface="Calibri" pitchFamily="34" charset="0"/>
              <a:cs typeface="Calibri" pitchFamily="34" charset="0"/>
            </a:endParaRPr>
          </a:p>
          <a:p>
            <a:pPr algn="ctr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800" b="1" kern="0" dirty="0" smtClean="0">
              <a:solidFill>
                <a:srgbClr val="FFFFFF"/>
              </a:solidFill>
              <a:latin typeface="Calibri" pitchFamily="34" charset="0"/>
              <a:cs typeface="Calibri" pitchFamily="34" charset="0"/>
            </a:endParaRPr>
          </a:p>
          <a:p>
            <a:pPr algn="ctr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800" b="1" kern="0" dirty="0" smtClean="0">
              <a:solidFill>
                <a:srgbClr val="FFFFFF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96" name="Rounded Rectangle 195"/>
          <p:cNvSpPr/>
          <p:nvPr/>
        </p:nvSpPr>
        <p:spPr>
          <a:xfrm>
            <a:off x="4034529" y="2371373"/>
            <a:ext cx="1217585" cy="184655"/>
          </a:xfrm>
          <a:prstGeom prst="roundRect">
            <a:avLst/>
          </a:prstGeom>
          <a:solidFill>
            <a:sysClr val="window" lastClr="FFFFFF">
              <a:lumMod val="95000"/>
            </a:sysClr>
          </a:solidFill>
          <a:ln w="25400" cap="flat" cmpd="sng" algn="ctr">
            <a:noFill/>
            <a:prstDash val="solid"/>
          </a:ln>
          <a:effectLst>
            <a:outerShdw blurRad="88900" dist="63500" dir="6600000" algn="ctr">
              <a:srgbClr val="000000">
                <a:alpha val="32000"/>
              </a:srgbClr>
            </a:outerShdw>
          </a:effectLst>
        </p:spPr>
        <p:txBody>
          <a:bodyPr rtlCol="0" anchor="ctr"/>
          <a:lstStyle/>
          <a:p>
            <a:pPr algn="ctr" fontAlgn="base">
              <a:lnSpc>
                <a:spcPts val="1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00" b="1" kern="0" dirty="0" smtClean="0">
                <a:solidFill>
                  <a:prstClr val="black"/>
                </a:solidFill>
                <a:latin typeface="Calibri" pitchFamily="34" charset="0"/>
                <a:cs typeface="Calibri" pitchFamily="34" charset="0"/>
              </a:rPr>
              <a:t> 24bit LCD</a:t>
            </a:r>
          </a:p>
        </p:txBody>
      </p:sp>
      <p:sp>
        <p:nvSpPr>
          <p:cNvPr id="197" name="Rounded Rectangle 196"/>
          <p:cNvSpPr/>
          <p:nvPr/>
        </p:nvSpPr>
        <p:spPr>
          <a:xfrm>
            <a:off x="3345883" y="3973228"/>
            <a:ext cx="427809" cy="226124"/>
          </a:xfrm>
          <a:prstGeom prst="roundRect">
            <a:avLst/>
          </a:prstGeom>
          <a:solidFill>
            <a:sysClr val="window" lastClr="FFFFFF"/>
          </a:solidFill>
          <a:ln w="9525" cap="flat" cmpd="sng" algn="ctr">
            <a:noFill/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0" tIns="36000" rIns="0" bIns="36000" rtlCol="0" anchor="t" anchorCtr="0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50" b="1" kern="0" dirty="0" smtClean="0">
                <a:solidFill>
                  <a:prstClr val="black"/>
                </a:solidFill>
                <a:latin typeface="Calibri" pitchFamily="34" charset="0"/>
                <a:cs typeface="Calibri" pitchFamily="34" charset="0"/>
              </a:rPr>
              <a:t>Debug</a:t>
            </a:r>
          </a:p>
        </p:txBody>
      </p:sp>
      <p:sp>
        <p:nvSpPr>
          <p:cNvPr id="198" name="Rounded Rectangle 197"/>
          <p:cNvSpPr/>
          <p:nvPr/>
        </p:nvSpPr>
        <p:spPr>
          <a:xfrm>
            <a:off x="5303387" y="3973228"/>
            <a:ext cx="370067" cy="226124"/>
          </a:xfrm>
          <a:prstGeom prst="roundRect">
            <a:avLst/>
          </a:prstGeom>
          <a:solidFill>
            <a:sysClr val="window" lastClr="FFFFFF"/>
          </a:solidFill>
          <a:ln w="9525" cap="flat" cmpd="sng" algn="ctr">
            <a:noFill/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0" tIns="36000" rIns="0" bIns="36000" rtlCol="0" anchor="t" anchorCtr="0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50" b="1" kern="0" dirty="0" smtClean="0">
                <a:solidFill>
                  <a:prstClr val="black"/>
                </a:solidFill>
                <a:latin typeface="Calibri" pitchFamily="34" charset="0"/>
                <a:cs typeface="Calibri" pitchFamily="34" charset="0"/>
              </a:rPr>
              <a:t>WDT</a:t>
            </a:r>
          </a:p>
        </p:txBody>
      </p:sp>
      <p:sp>
        <p:nvSpPr>
          <p:cNvPr id="199" name="Rounded Rectangle 198"/>
          <p:cNvSpPr/>
          <p:nvPr/>
        </p:nvSpPr>
        <p:spPr>
          <a:xfrm>
            <a:off x="5709822" y="3973228"/>
            <a:ext cx="337235" cy="226124"/>
          </a:xfrm>
          <a:prstGeom prst="roundRect">
            <a:avLst/>
          </a:prstGeom>
          <a:solidFill>
            <a:sysClr val="window" lastClr="FFFFFF"/>
          </a:solidFill>
          <a:ln w="9525" cap="flat" cmpd="sng" algn="ctr">
            <a:noFill/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0" tIns="36000" rIns="0" bIns="36000" rtlCol="0" anchor="t" anchorCtr="0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50" b="1" kern="0" dirty="0" smtClean="0">
                <a:solidFill>
                  <a:prstClr val="black"/>
                </a:solidFill>
                <a:latin typeface="Calibri" pitchFamily="34" charset="0"/>
                <a:cs typeface="Calibri" pitchFamily="34" charset="0"/>
              </a:rPr>
              <a:t>RTC</a:t>
            </a:r>
          </a:p>
        </p:txBody>
      </p:sp>
      <p:sp>
        <p:nvSpPr>
          <p:cNvPr id="200" name="Rounded Rectangle 199"/>
          <p:cNvSpPr/>
          <p:nvPr/>
        </p:nvSpPr>
        <p:spPr>
          <a:xfrm>
            <a:off x="2873095" y="3973228"/>
            <a:ext cx="427809" cy="226124"/>
          </a:xfrm>
          <a:prstGeom prst="roundRect">
            <a:avLst/>
          </a:prstGeom>
          <a:solidFill>
            <a:sysClr val="window" lastClr="FFFFFF"/>
          </a:solidFill>
          <a:ln w="9525" cap="flat" cmpd="sng" algn="ctr">
            <a:noFill/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0" tIns="36000" rIns="0" bIns="36000" rtlCol="0" anchor="t" anchorCtr="0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50" b="1" kern="0" dirty="0" smtClean="0">
                <a:solidFill>
                  <a:prstClr val="black"/>
                </a:solidFill>
                <a:latin typeface="Calibri" pitchFamily="34" charset="0"/>
                <a:cs typeface="Calibri" pitchFamily="34" charset="0"/>
              </a:rPr>
              <a:t>EDMA</a:t>
            </a:r>
          </a:p>
        </p:txBody>
      </p:sp>
      <p:sp>
        <p:nvSpPr>
          <p:cNvPr id="201" name="TextBox 200"/>
          <p:cNvSpPr txBox="1"/>
          <p:nvPr/>
        </p:nvSpPr>
        <p:spPr>
          <a:xfrm>
            <a:off x="3701881" y="3729932"/>
            <a:ext cx="17723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200" b="1" dirty="0" smtClean="0">
                <a:solidFill>
                  <a:prstClr val="white"/>
                </a:solidFill>
                <a:ea typeface="ＭＳ Ｐゴシック" pitchFamily="16" charset="-128"/>
              </a:rPr>
              <a:t>System Services</a:t>
            </a:r>
            <a:endParaRPr lang="en-US" sz="1200" b="1" dirty="0">
              <a:solidFill>
                <a:prstClr val="white"/>
              </a:solidFill>
              <a:ea typeface="ＭＳ Ｐゴシック" pitchFamily="16" charset="-128"/>
            </a:endParaRPr>
          </a:p>
        </p:txBody>
      </p:sp>
      <p:sp>
        <p:nvSpPr>
          <p:cNvPr id="202" name="Rounded Rectangle 201"/>
          <p:cNvSpPr/>
          <p:nvPr/>
        </p:nvSpPr>
        <p:spPr>
          <a:xfrm>
            <a:off x="3818671" y="3973228"/>
            <a:ext cx="580596" cy="226123"/>
          </a:xfrm>
          <a:prstGeom prst="roundRect">
            <a:avLst/>
          </a:prstGeom>
          <a:solidFill>
            <a:srgbClr val="32B4CE">
              <a:lumMod val="40000"/>
              <a:lumOff val="60000"/>
            </a:srgbClr>
          </a:solidFill>
          <a:ln w="9525" cap="flat" cmpd="sng" algn="ctr">
            <a:solidFill>
              <a:srgbClr val="FF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0" tIns="36000" rIns="0" bIns="36000" rtlCol="0" anchor="t" anchorCtr="0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</a:rPr>
              <a:t>12 Timers</a:t>
            </a:r>
          </a:p>
        </p:txBody>
      </p:sp>
      <p:sp>
        <p:nvSpPr>
          <p:cNvPr id="203" name="Rounded Rectangle 202"/>
          <p:cNvSpPr/>
          <p:nvPr/>
        </p:nvSpPr>
        <p:spPr>
          <a:xfrm>
            <a:off x="5620740" y="2789653"/>
            <a:ext cx="1478184" cy="919351"/>
          </a:xfrm>
          <a:prstGeom prst="roundRect">
            <a:avLst>
              <a:gd name="adj" fmla="val 9674"/>
            </a:avLst>
          </a:prstGeom>
          <a:solidFill>
            <a:srgbClr val="32B4CE">
              <a:lumMod val="40000"/>
              <a:lumOff val="60000"/>
            </a:srgbClr>
          </a:solidFill>
          <a:ln w="25400" cap="flat" cmpd="sng" algn="ctr">
            <a:solidFill>
              <a:srgbClr val="117788"/>
            </a:solidFill>
            <a:prstDash val="solid"/>
          </a:ln>
          <a:effectLst>
            <a:outerShdw blurRad="88900" dist="63500" dir="6600000" algn="ctr">
              <a:srgbClr val="000000">
                <a:alpha val="32000"/>
              </a:srgbClr>
            </a:outerShdw>
          </a:effectLst>
        </p:spPr>
        <p:txBody>
          <a:bodyPr rtlCol="0" anchor="ctr"/>
          <a:lstStyle/>
          <a:p>
            <a:pPr marL="0" marR="0" lvl="0" indent="0" algn="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1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itchFamily="34" charset="0"/>
              <a:cs typeface="Calibri" pitchFamily="34" charset="0"/>
            </a:endParaRP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</a:rPr>
              <a:t>Security AccelerationPac</a:t>
            </a: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</a:rPr>
              <a:t>Crypto, Secure boot</a:t>
            </a:r>
          </a:p>
          <a:p>
            <a:pPr marL="0" marR="0" lvl="0" indent="0" algn="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1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04" name="Rounded Rectangle 203"/>
          <p:cNvSpPr/>
          <p:nvPr/>
        </p:nvSpPr>
        <p:spPr>
          <a:xfrm>
            <a:off x="6116433" y="3973227"/>
            <a:ext cx="898700" cy="226124"/>
          </a:xfrm>
          <a:prstGeom prst="roundRect">
            <a:avLst/>
          </a:prstGeom>
          <a:solidFill>
            <a:srgbClr val="32B4CE">
              <a:lumMod val="40000"/>
              <a:lumOff val="60000"/>
            </a:srgbClr>
          </a:solidFill>
          <a:ln w="9525" cap="flat" cmpd="sng" algn="ctr">
            <a:solidFill>
              <a:srgbClr val="FF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0" tIns="36000" rIns="0" bIns="36000" rtlCol="0" anchor="t" anchorCtr="0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</a:rPr>
              <a:t>2x </a:t>
            </a:r>
            <a:r>
              <a: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</a:rPr>
              <a:t>12-bit </a:t>
            </a:r>
            <a:r>
              <a:rPr kumimoji="0" lang="en-US" sz="10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</a:rPr>
              <a:t>ADCs</a:t>
            </a:r>
            <a:endParaRPr kumimoji="0" lang="en-US" sz="10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05" name="Rounded Rectangle 204"/>
          <p:cNvSpPr/>
          <p:nvPr/>
        </p:nvSpPr>
        <p:spPr>
          <a:xfrm>
            <a:off x="1963888" y="3973228"/>
            <a:ext cx="878778" cy="226123"/>
          </a:xfrm>
          <a:prstGeom prst="roundRect">
            <a:avLst/>
          </a:prstGeom>
          <a:solidFill>
            <a:srgbClr val="32B4CE">
              <a:lumMod val="40000"/>
              <a:lumOff val="60000"/>
            </a:srgbClr>
          </a:solidFill>
          <a:ln w="9525" cap="flat" cmpd="sng" algn="ctr">
            <a:solidFill>
              <a:srgbClr val="FF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0" tIns="36000" rIns="0" bIns="36000" rtlCol="0" anchor="t" anchorCtr="0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</a:rPr>
              <a:t>Simple </a:t>
            </a:r>
            <a:r>
              <a:rPr kumimoji="0" lang="en-US" sz="1000" b="1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</a:rPr>
              <a:t>Pwr</a:t>
            </a:r>
            <a:r>
              <a:rPr kumimoji="0" lang="en-US" sz="10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</a:rPr>
              <a:t> </a:t>
            </a:r>
            <a:r>
              <a:rPr kumimoji="0" lang="en-US" sz="1000" b="1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</a:rPr>
              <a:t>Seq</a:t>
            </a:r>
            <a:endParaRPr kumimoji="0" lang="en-US" sz="100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06" name="Rounded Rectangle 205"/>
          <p:cNvSpPr/>
          <p:nvPr/>
        </p:nvSpPr>
        <p:spPr>
          <a:xfrm>
            <a:off x="4436932" y="3973228"/>
            <a:ext cx="816061" cy="226124"/>
          </a:xfrm>
          <a:prstGeom prst="roundRect">
            <a:avLst/>
          </a:prstGeom>
          <a:solidFill>
            <a:sysClr val="window" lastClr="FFFFFF"/>
          </a:solidFill>
          <a:ln w="9525" cap="flat" cmpd="sng" algn="ctr">
            <a:noFill/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0" tIns="36000" rIns="0" bIns="36000" rtlCol="0" anchor="t" anchorCtr="0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50" b="1" kern="0" dirty="0" smtClean="0">
                <a:solidFill>
                  <a:prstClr val="black"/>
                </a:solidFill>
                <a:latin typeface="Calibri" pitchFamily="34" charset="0"/>
                <a:cs typeface="Calibri" pitchFamily="34" charset="0"/>
              </a:rPr>
              <a:t>SyncTimer32K</a:t>
            </a:r>
          </a:p>
        </p:txBody>
      </p:sp>
      <p:sp>
        <p:nvSpPr>
          <p:cNvPr id="207" name="Rounded Rectangle 206"/>
          <p:cNvSpPr/>
          <p:nvPr/>
        </p:nvSpPr>
        <p:spPr>
          <a:xfrm>
            <a:off x="1942945" y="4320976"/>
            <a:ext cx="5115842" cy="1387665"/>
          </a:xfrm>
          <a:prstGeom prst="roundRect">
            <a:avLst/>
          </a:prstGeom>
          <a:solidFill>
            <a:srgbClr val="EEECE1"/>
          </a:solidFill>
          <a:ln w="25400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208" name="TextBox 207"/>
          <p:cNvSpPr txBox="1"/>
          <p:nvPr/>
        </p:nvSpPr>
        <p:spPr>
          <a:xfrm>
            <a:off x="2012787" y="4281806"/>
            <a:ext cx="50163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400" b="1" dirty="0" smtClean="0">
                <a:solidFill>
                  <a:srgbClr val="646E6E"/>
                </a:solidFill>
                <a:latin typeface="Calibri" pitchFamily="34" charset="0"/>
                <a:ea typeface="ＭＳ Ｐゴシック" pitchFamily="16" charset="-128"/>
                <a:cs typeface="Calibri" pitchFamily="34" charset="0"/>
              </a:rPr>
              <a:t>Connectivity and IOs</a:t>
            </a:r>
            <a:endParaRPr lang="en-US" sz="1400" b="1" dirty="0">
              <a:solidFill>
                <a:srgbClr val="646E6E"/>
              </a:solidFill>
              <a:latin typeface="Calibri" pitchFamily="34" charset="0"/>
              <a:ea typeface="ＭＳ Ｐゴシック" pitchFamily="16" charset="-128"/>
              <a:cs typeface="Calibri" pitchFamily="34" charset="0"/>
            </a:endParaRPr>
          </a:p>
        </p:txBody>
      </p:sp>
      <p:sp>
        <p:nvSpPr>
          <p:cNvPr id="209" name="Rounded Rectangle 208"/>
          <p:cNvSpPr/>
          <p:nvPr/>
        </p:nvSpPr>
        <p:spPr>
          <a:xfrm>
            <a:off x="4512010" y="4554320"/>
            <a:ext cx="756690" cy="370882"/>
          </a:xfrm>
          <a:prstGeom prst="roundRect">
            <a:avLst/>
          </a:prstGeom>
          <a:solidFill>
            <a:srgbClr val="32B4CE">
              <a:lumMod val="40000"/>
              <a:lumOff val="60000"/>
            </a:srgbClr>
          </a:solidFill>
          <a:ln w="25400" cap="flat" cmpd="sng" algn="ctr">
            <a:noFill/>
            <a:prstDash val="solid"/>
          </a:ln>
          <a:effectLst>
            <a:outerShdw blurRad="88900" dist="63500" dir="6600000" algn="ctr">
              <a:srgbClr val="000000">
                <a:alpha val="32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</a:rPr>
              <a:t>PWM x6</a:t>
            </a:r>
          </a:p>
        </p:txBody>
      </p:sp>
      <p:sp>
        <p:nvSpPr>
          <p:cNvPr id="210" name="Rounded Rectangle 209"/>
          <p:cNvSpPr/>
          <p:nvPr/>
        </p:nvSpPr>
        <p:spPr>
          <a:xfrm>
            <a:off x="6116433" y="4540914"/>
            <a:ext cx="889902" cy="468588"/>
          </a:xfrm>
          <a:prstGeom prst="roundRect">
            <a:avLst/>
          </a:prstGeom>
          <a:solidFill>
            <a:sysClr val="windowText" lastClr="000000">
              <a:lumMod val="50000"/>
              <a:lumOff val="50000"/>
            </a:sysClr>
          </a:solidFill>
          <a:ln w="25400" cap="flat" cmpd="sng" algn="ctr">
            <a:noFill/>
            <a:prstDash val="solid"/>
          </a:ln>
          <a:effectLst>
            <a:outerShdw blurRad="88900" dist="63500" dir="6600000" algn="ctr">
              <a:srgbClr val="000000">
                <a:alpha val="32000"/>
              </a:srgbClr>
            </a:outerShdw>
          </a:effectLst>
        </p:spPr>
        <p:txBody>
          <a:bodyPr rtlCol="0" anchor="ctr"/>
          <a:lstStyle/>
          <a:p>
            <a:pPr algn="ctr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00" b="1" kern="0" dirty="0" smtClean="0">
                <a:solidFill>
                  <a:srgbClr val="FFFFFF"/>
                </a:solidFill>
                <a:latin typeface="Calibri" pitchFamily="34" charset="0"/>
                <a:cs typeface="Calibri" pitchFamily="34" charset="0"/>
              </a:rPr>
              <a:t>NAND</a:t>
            </a:r>
          </a:p>
          <a:p>
            <a:pPr algn="ctr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00" b="1" kern="0" dirty="0" smtClean="0">
                <a:solidFill>
                  <a:srgbClr val="FFFFFF"/>
                </a:solidFill>
                <a:latin typeface="Calibri" pitchFamily="34" charset="0"/>
                <a:cs typeface="Calibri" pitchFamily="34" charset="0"/>
              </a:rPr>
              <a:t>/NOR (16bit ECC)</a:t>
            </a:r>
          </a:p>
        </p:txBody>
      </p:sp>
      <p:sp>
        <p:nvSpPr>
          <p:cNvPr id="211" name="Rounded Rectangle 210"/>
          <p:cNvSpPr/>
          <p:nvPr/>
        </p:nvSpPr>
        <p:spPr>
          <a:xfrm>
            <a:off x="6116433" y="5082380"/>
            <a:ext cx="889902" cy="528919"/>
          </a:xfrm>
          <a:prstGeom prst="roundRect">
            <a:avLst/>
          </a:prstGeom>
          <a:solidFill>
            <a:sysClr val="windowText" lastClr="000000">
              <a:lumMod val="50000"/>
              <a:lumOff val="50000"/>
            </a:sysClr>
          </a:solidFill>
          <a:ln w="25400" cap="flat" cmpd="sng" algn="ctr">
            <a:noFill/>
            <a:prstDash val="solid"/>
          </a:ln>
          <a:effectLst>
            <a:outerShdw blurRad="88900" dist="63500" dir="6600000" algn="ctr">
              <a:srgbClr val="000000">
                <a:alpha val="32000"/>
              </a:srgbClr>
            </a:outerShdw>
          </a:effectLst>
        </p:spPr>
        <p:txBody>
          <a:bodyPr rtlCol="0" anchor="ctr"/>
          <a:lstStyle/>
          <a:p>
            <a:pPr algn="ctr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00" b="1" kern="0" dirty="0" smtClean="0">
                <a:solidFill>
                  <a:srgbClr val="FFFFFF"/>
                </a:solidFill>
                <a:latin typeface="Calibri" pitchFamily="34" charset="0"/>
                <a:cs typeface="Calibri" pitchFamily="34" charset="0"/>
              </a:rPr>
              <a:t>3 MMC/ SD/SDIO</a:t>
            </a:r>
          </a:p>
        </p:txBody>
      </p:sp>
      <p:sp>
        <p:nvSpPr>
          <p:cNvPr id="212" name="Rounded Rectangle 211"/>
          <p:cNvSpPr/>
          <p:nvPr/>
        </p:nvSpPr>
        <p:spPr>
          <a:xfrm>
            <a:off x="3710734" y="4553970"/>
            <a:ext cx="728051" cy="265656"/>
          </a:xfrm>
          <a:prstGeom prst="roundRect">
            <a:avLst/>
          </a:prstGeom>
          <a:solidFill>
            <a:sysClr val="windowText" lastClr="000000">
              <a:lumMod val="50000"/>
              <a:lumOff val="50000"/>
            </a:sysClr>
          </a:solidFill>
          <a:ln w="25400" cap="flat" cmpd="sng" algn="ctr">
            <a:noFill/>
            <a:prstDash val="solid"/>
          </a:ln>
          <a:effectLst>
            <a:outerShdw blurRad="88900" dist="63500" dir="6600000" algn="ctr">
              <a:srgbClr val="000000">
                <a:alpha val="32000"/>
              </a:srgbClr>
            </a:outerShdw>
          </a:effectLst>
        </p:spPr>
        <p:txBody>
          <a:bodyPr rtlCol="0" anchor="ctr"/>
          <a:lstStyle/>
          <a:p>
            <a:pPr algn="ctr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00" b="1" kern="0" dirty="0" smtClean="0">
                <a:solidFill>
                  <a:srgbClr val="FFFFFF"/>
                </a:solidFill>
                <a:latin typeface="Calibri" pitchFamily="34" charset="0"/>
                <a:cs typeface="Calibri" pitchFamily="34" charset="0"/>
              </a:rPr>
              <a:t>CAN x2</a:t>
            </a:r>
          </a:p>
        </p:txBody>
      </p:sp>
      <p:sp>
        <p:nvSpPr>
          <p:cNvPr id="213" name="Rounded Rectangle 212"/>
          <p:cNvSpPr/>
          <p:nvPr/>
        </p:nvSpPr>
        <p:spPr>
          <a:xfrm>
            <a:off x="2956540" y="5055244"/>
            <a:ext cx="695321" cy="567831"/>
          </a:xfrm>
          <a:prstGeom prst="roundRect">
            <a:avLst/>
          </a:prstGeom>
          <a:solidFill>
            <a:sysClr val="windowText" lastClr="000000">
              <a:lumMod val="50000"/>
              <a:lumOff val="50000"/>
            </a:sysClr>
          </a:solidFill>
          <a:ln w="25400" cap="flat" cmpd="sng" algn="ctr">
            <a:noFill/>
            <a:prstDash val="solid"/>
          </a:ln>
          <a:effectLst>
            <a:outerShdw blurRad="88900" dist="63500" dir="6600000" algn="ctr">
              <a:srgbClr val="000000">
                <a:alpha val="32000"/>
              </a:srgbClr>
            </a:outerShdw>
          </a:effectLst>
        </p:spPr>
        <p:txBody>
          <a:bodyPr rtlCol="0" anchor="ctr"/>
          <a:lstStyle/>
          <a:p>
            <a:pPr algn="ctr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00" b="1" kern="0" dirty="0" smtClean="0">
                <a:solidFill>
                  <a:srgbClr val="FFFFFF"/>
                </a:solidFill>
                <a:latin typeface="Calibri" pitchFamily="34" charset="0"/>
                <a:cs typeface="Calibri" pitchFamily="34" charset="0"/>
              </a:rPr>
              <a:t>USB2 OTG +PHY x2</a:t>
            </a:r>
          </a:p>
        </p:txBody>
      </p:sp>
      <p:sp>
        <p:nvSpPr>
          <p:cNvPr id="214" name="Rounded Rectangle 213"/>
          <p:cNvSpPr/>
          <p:nvPr/>
        </p:nvSpPr>
        <p:spPr>
          <a:xfrm>
            <a:off x="3708268" y="4872451"/>
            <a:ext cx="730472" cy="397520"/>
          </a:xfrm>
          <a:prstGeom prst="roundRect">
            <a:avLst/>
          </a:prstGeom>
          <a:solidFill>
            <a:sysClr val="windowText" lastClr="000000">
              <a:lumMod val="50000"/>
              <a:lumOff val="50000"/>
            </a:sysClr>
          </a:solidFill>
          <a:ln w="25400" cap="flat" cmpd="sng" algn="ctr">
            <a:noFill/>
            <a:prstDash val="solid"/>
          </a:ln>
          <a:effectLst>
            <a:outerShdw blurRad="88900" dist="63500" dir="6600000" algn="ctr">
              <a:srgbClr val="000000">
                <a:alpha val="32000"/>
              </a:srgbClr>
            </a:outerShdw>
          </a:effectLst>
        </p:spPr>
        <p:txBody>
          <a:bodyPr rtlCol="0" anchor="ctr"/>
          <a:lstStyle/>
          <a:p>
            <a:pPr algn="ctr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00" b="1" kern="0" dirty="0" err="1" smtClean="0">
                <a:solidFill>
                  <a:srgbClr val="FFFFFF"/>
                </a:solidFill>
                <a:latin typeface="Calibri" pitchFamily="34" charset="0"/>
                <a:cs typeface="Calibri" pitchFamily="34" charset="0"/>
              </a:rPr>
              <a:t>eCAP</a:t>
            </a:r>
            <a:r>
              <a:rPr lang="en-US" sz="1100" b="1" kern="0" dirty="0" smtClean="0">
                <a:solidFill>
                  <a:srgbClr val="FFFFFF"/>
                </a:solidFill>
                <a:latin typeface="Calibri" pitchFamily="34" charset="0"/>
                <a:cs typeface="Calibri" pitchFamily="34" charset="0"/>
              </a:rPr>
              <a:t>/</a:t>
            </a:r>
          </a:p>
          <a:p>
            <a:pPr algn="ctr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00" b="1" kern="0" dirty="0" err="1" smtClean="0">
                <a:solidFill>
                  <a:srgbClr val="FFFFFF"/>
                </a:solidFill>
                <a:latin typeface="Calibri" pitchFamily="34" charset="0"/>
                <a:cs typeface="Calibri" pitchFamily="34" charset="0"/>
              </a:rPr>
              <a:t>eQEP</a:t>
            </a:r>
            <a:r>
              <a:rPr lang="en-US" sz="1100" b="1" kern="0" dirty="0" smtClean="0">
                <a:solidFill>
                  <a:srgbClr val="FFFFFF"/>
                </a:solidFill>
                <a:latin typeface="Calibri" pitchFamily="34" charset="0"/>
                <a:cs typeface="Calibri" pitchFamily="34" charset="0"/>
              </a:rPr>
              <a:t> x3</a:t>
            </a:r>
          </a:p>
        </p:txBody>
      </p:sp>
      <p:sp>
        <p:nvSpPr>
          <p:cNvPr id="215" name="Rounded Rectangle 214"/>
          <p:cNvSpPr/>
          <p:nvPr/>
        </p:nvSpPr>
        <p:spPr>
          <a:xfrm>
            <a:off x="1995262" y="4555864"/>
            <a:ext cx="900303" cy="761946"/>
          </a:xfrm>
          <a:prstGeom prst="roundRect">
            <a:avLst/>
          </a:prstGeom>
          <a:solidFill>
            <a:sysClr val="windowText" lastClr="000000">
              <a:lumMod val="50000"/>
              <a:lumOff val="50000"/>
            </a:sysClr>
          </a:solidFill>
          <a:ln w="25400" cap="flat" cmpd="sng" algn="ctr">
            <a:noFill/>
            <a:prstDash val="solid"/>
          </a:ln>
          <a:effectLst>
            <a:outerShdw blurRad="88900" dist="63500" dir="6600000" algn="ctr">
              <a:srgbClr val="000000">
                <a:alpha val="32000"/>
              </a:srgbClr>
            </a:outerShdw>
          </a:effectLst>
        </p:spPr>
        <p:txBody>
          <a:bodyPr rtlCol="0" anchor="ctr"/>
          <a:lstStyle/>
          <a:p>
            <a:pPr algn="ctr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00" b="1" kern="0" dirty="0" smtClean="0">
                <a:solidFill>
                  <a:srgbClr val="FFFFFF"/>
                </a:solidFill>
                <a:latin typeface="Calibri" pitchFamily="34" charset="0"/>
                <a:cs typeface="Calibri" pitchFamily="34" charset="0"/>
              </a:rPr>
              <a:t>EMAC </a:t>
            </a:r>
          </a:p>
          <a:p>
            <a:pPr algn="ctr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00" b="1" kern="0" dirty="0" smtClean="0">
                <a:solidFill>
                  <a:srgbClr val="FFFFFF"/>
                </a:solidFill>
                <a:latin typeface="Calibri" pitchFamily="34" charset="0"/>
                <a:cs typeface="Calibri" pitchFamily="34" charset="0"/>
              </a:rPr>
              <a:t>2-port switch 10/100/1G w/1588</a:t>
            </a:r>
          </a:p>
        </p:txBody>
      </p:sp>
      <p:sp>
        <p:nvSpPr>
          <p:cNvPr id="216" name="Rounded Rectangle 215"/>
          <p:cNvSpPr/>
          <p:nvPr/>
        </p:nvSpPr>
        <p:spPr>
          <a:xfrm>
            <a:off x="3721192" y="5329905"/>
            <a:ext cx="717784" cy="289304"/>
          </a:xfrm>
          <a:prstGeom prst="roundRect">
            <a:avLst/>
          </a:prstGeom>
          <a:solidFill>
            <a:srgbClr val="32B4CE">
              <a:lumMod val="40000"/>
              <a:lumOff val="60000"/>
            </a:srgbClr>
          </a:solidFill>
          <a:ln w="25400" cap="flat" cmpd="sng" algn="ctr">
            <a:noFill/>
            <a:prstDash val="solid"/>
          </a:ln>
          <a:effectLst>
            <a:outerShdw blurRad="88900" dist="63500" dir="6600000" algn="ctr">
              <a:srgbClr val="000000">
                <a:alpha val="32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</a:rPr>
              <a:t>HDQ</a:t>
            </a:r>
          </a:p>
        </p:txBody>
      </p:sp>
      <p:sp>
        <p:nvSpPr>
          <p:cNvPr id="217" name="Rounded Rectangle 216"/>
          <p:cNvSpPr/>
          <p:nvPr/>
        </p:nvSpPr>
        <p:spPr>
          <a:xfrm>
            <a:off x="2002837" y="5382131"/>
            <a:ext cx="892866" cy="238748"/>
          </a:xfrm>
          <a:prstGeom prst="roundRect">
            <a:avLst/>
          </a:prstGeom>
          <a:solidFill>
            <a:srgbClr val="32B4CE">
              <a:lumMod val="40000"/>
              <a:lumOff val="60000"/>
            </a:srgbClr>
          </a:solidFill>
          <a:ln w="25400" cap="flat" cmpd="sng" algn="ctr">
            <a:noFill/>
            <a:prstDash val="solid"/>
          </a:ln>
          <a:effectLst>
            <a:outerShdw blurRad="88900" dist="63500" dir="6600000" algn="ctr">
              <a:srgbClr val="000000">
                <a:alpha val="32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</a:rPr>
              <a:t>QSPI</a:t>
            </a:r>
          </a:p>
        </p:txBody>
      </p:sp>
      <p:sp>
        <p:nvSpPr>
          <p:cNvPr id="218" name="Rounded Rectangle 217"/>
          <p:cNvSpPr/>
          <p:nvPr/>
        </p:nvSpPr>
        <p:spPr>
          <a:xfrm>
            <a:off x="3686102" y="880085"/>
            <a:ext cx="122231" cy="2917406"/>
          </a:xfrm>
          <a:prstGeom prst="roundRect">
            <a:avLst/>
          </a:prstGeom>
          <a:solidFill>
            <a:srgbClr val="FF0000"/>
          </a:solidFill>
          <a:ln w="25400" cap="flat" cmpd="sng" algn="ctr">
            <a:noFill/>
            <a:prstDash val="solid"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/>
        </p:spPr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600" b="1" kern="0" dirty="0" smtClean="0">
              <a:solidFill>
                <a:prstClr val="white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19" name="Rounded Rectangle 218"/>
          <p:cNvSpPr/>
          <p:nvPr/>
        </p:nvSpPr>
        <p:spPr>
          <a:xfrm>
            <a:off x="1904827" y="610087"/>
            <a:ext cx="5190523" cy="304973"/>
          </a:xfrm>
          <a:prstGeom prst="roundRect">
            <a:avLst/>
          </a:prstGeom>
          <a:solidFill>
            <a:srgbClr val="FF0000"/>
          </a:solidFill>
          <a:ln w="25400" cap="flat" cmpd="sng" algn="ctr">
            <a:noFill/>
            <a:prstDash val="solid"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/>
        </p:spPr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b="1" kern="0" dirty="0" smtClean="0">
              <a:solidFill>
                <a:prstClr val="white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20" name="TextBox 219"/>
          <p:cNvSpPr txBox="1"/>
          <p:nvPr/>
        </p:nvSpPr>
        <p:spPr>
          <a:xfrm>
            <a:off x="6501951" y="625738"/>
            <a:ext cx="7370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prstClr val="white"/>
                </a:solidFill>
                <a:ea typeface="ＭＳ Ｐゴシック" pitchFamily="16" charset="-128"/>
              </a:rPr>
              <a:t>45nm</a:t>
            </a:r>
          </a:p>
        </p:txBody>
      </p:sp>
      <p:sp>
        <p:nvSpPr>
          <p:cNvPr id="221" name="Rounded Rectangle 220"/>
          <p:cNvSpPr/>
          <p:nvPr/>
        </p:nvSpPr>
        <p:spPr>
          <a:xfrm>
            <a:off x="4033571" y="2612769"/>
            <a:ext cx="1217585" cy="257769"/>
          </a:xfrm>
          <a:prstGeom prst="roundRect">
            <a:avLst/>
          </a:prstGeom>
          <a:solidFill>
            <a:sysClr val="window" lastClr="FFFFFF">
              <a:lumMod val="95000"/>
            </a:sysClr>
          </a:solidFill>
          <a:ln w="25400" cap="flat" cmpd="sng" algn="ctr">
            <a:noFill/>
            <a:prstDash val="solid"/>
          </a:ln>
          <a:effectLst>
            <a:outerShdw blurRad="88900" dist="63500" dir="6600000" algn="ctr">
              <a:srgbClr val="000000">
                <a:alpha val="32000"/>
              </a:srgbClr>
            </a:outerShdw>
          </a:effectLst>
        </p:spPr>
        <p:txBody>
          <a:bodyPr rtlCol="0" anchor="ctr"/>
          <a:lstStyle/>
          <a:p>
            <a:pPr algn="ctr" fontAlgn="base">
              <a:lnSpc>
                <a:spcPts val="1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00" b="1" kern="0" dirty="0" smtClean="0">
                <a:solidFill>
                  <a:prstClr val="black"/>
                </a:solidFill>
                <a:latin typeface="Calibri" pitchFamily="34" charset="0"/>
                <a:cs typeface="Calibri" pitchFamily="34" charset="0"/>
              </a:rPr>
              <a:t>  Touch Screen Controller</a:t>
            </a:r>
            <a:endParaRPr lang="en-US" sz="1100" b="1" kern="0" baseline="30000" dirty="0" smtClean="0">
              <a:solidFill>
                <a:prstClr val="black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22" name="Rounded Rectangle 221"/>
          <p:cNvSpPr/>
          <p:nvPr/>
        </p:nvSpPr>
        <p:spPr>
          <a:xfrm>
            <a:off x="2072272" y="1937062"/>
            <a:ext cx="1371322" cy="260209"/>
          </a:xfrm>
          <a:prstGeom prst="roundRect">
            <a:avLst/>
          </a:prstGeom>
          <a:solidFill>
            <a:sysClr val="window" lastClr="FFFFFF"/>
          </a:solidFill>
          <a:ln w="25400" cap="flat" cmpd="sng" algn="ctr">
            <a:solidFill>
              <a:srgbClr val="117788"/>
            </a:solidFill>
            <a:prstDash val="solid"/>
          </a:ln>
          <a:effectLst>
            <a:outerShdw blurRad="88900" dist="63500" dir="6600000" algn="ctr">
              <a:srgbClr val="000000">
                <a:alpha val="32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</a:rPr>
              <a:t>32K/32K L1</a:t>
            </a:r>
            <a:endParaRPr kumimoji="0" lang="en-US" sz="11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23" name="Rounded Rectangle 222"/>
          <p:cNvSpPr/>
          <p:nvPr/>
        </p:nvSpPr>
        <p:spPr>
          <a:xfrm>
            <a:off x="4035722" y="2915244"/>
            <a:ext cx="1217585" cy="706414"/>
          </a:xfrm>
          <a:prstGeom prst="roundRect">
            <a:avLst/>
          </a:prstGeom>
          <a:solidFill>
            <a:srgbClr val="32B4CE">
              <a:lumMod val="40000"/>
              <a:lumOff val="60000"/>
            </a:srgbClr>
          </a:solidFill>
          <a:ln w="25400" cap="flat" cmpd="sng" algn="ctr">
            <a:solidFill>
              <a:srgbClr val="117788"/>
            </a:solidFill>
            <a:prstDash val="solid"/>
          </a:ln>
          <a:effectLst>
            <a:outerShdw blurRad="88900" dist="63500" dir="6600000" algn="ctr">
              <a:srgbClr val="000000">
                <a:alpha val="32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</a:rPr>
              <a:t>Processing:</a:t>
            </a:r>
            <a:endParaRPr kumimoji="0" lang="en-US" sz="11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itchFamily="34" charset="0"/>
              <a:cs typeface="Calibri" pitchFamily="34" charset="0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</a:rPr>
              <a:t>Overlay, Resizing, Color Space Conversion, etc.</a:t>
            </a:r>
          </a:p>
        </p:txBody>
      </p:sp>
      <p:sp>
        <p:nvSpPr>
          <p:cNvPr id="224" name="Rounded Rectangle 223"/>
          <p:cNvSpPr/>
          <p:nvPr/>
        </p:nvSpPr>
        <p:spPr>
          <a:xfrm>
            <a:off x="2956540" y="4554321"/>
            <a:ext cx="724303" cy="430330"/>
          </a:xfrm>
          <a:prstGeom prst="roundRect">
            <a:avLst/>
          </a:prstGeom>
          <a:solidFill>
            <a:srgbClr val="32B4CE">
              <a:lumMod val="40000"/>
              <a:lumOff val="60000"/>
            </a:srgbClr>
          </a:solidFill>
          <a:ln w="25400" cap="flat" cmpd="sng" algn="ctr">
            <a:noFill/>
            <a:prstDash val="solid"/>
          </a:ln>
          <a:effectLst>
            <a:outerShdw blurRad="88900" dist="63500" dir="6600000" algn="ctr">
              <a:srgbClr val="000000">
                <a:alpha val="32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</a:rPr>
              <a:t>Camera I/F (2x Parallel)</a:t>
            </a:r>
          </a:p>
        </p:txBody>
      </p:sp>
      <p:sp>
        <p:nvSpPr>
          <p:cNvPr id="225" name="Rounded Rectangle 224"/>
          <p:cNvSpPr/>
          <p:nvPr/>
        </p:nvSpPr>
        <p:spPr>
          <a:xfrm>
            <a:off x="5345249" y="4555864"/>
            <a:ext cx="699817" cy="369387"/>
          </a:xfrm>
          <a:prstGeom prst="roundRect">
            <a:avLst/>
          </a:prstGeom>
          <a:solidFill>
            <a:sysClr val="windowText" lastClr="000000">
              <a:lumMod val="50000"/>
              <a:lumOff val="50000"/>
            </a:sysClr>
          </a:solidFill>
          <a:ln w="25400" cap="flat" cmpd="sng" algn="ctr">
            <a:noFill/>
            <a:prstDash val="solid"/>
          </a:ln>
          <a:effectLst>
            <a:outerShdw blurRad="88900" dist="63500" dir="6600000" algn="ctr">
              <a:srgbClr val="000000">
                <a:alpha val="32000"/>
              </a:srgbClr>
            </a:outerShdw>
          </a:effectLst>
        </p:spPr>
        <p:txBody>
          <a:bodyPr rtlCol="0" anchor="ctr"/>
          <a:lstStyle/>
          <a:p>
            <a:pPr algn="ctr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00" b="1" kern="0" dirty="0" err="1" smtClean="0">
                <a:solidFill>
                  <a:srgbClr val="FFFFFF"/>
                </a:solidFill>
                <a:latin typeface="Calibri" pitchFamily="34" charset="0"/>
                <a:cs typeface="Calibri" pitchFamily="34" charset="0"/>
              </a:rPr>
              <a:t>McASP</a:t>
            </a:r>
            <a:r>
              <a:rPr lang="en-US" sz="1100" b="1" kern="0" dirty="0" smtClean="0">
                <a:solidFill>
                  <a:srgbClr val="FFFFFF"/>
                </a:solidFill>
                <a:latin typeface="Calibri" pitchFamily="34" charset="0"/>
                <a:cs typeface="Calibri" pitchFamily="34" charset="0"/>
              </a:rPr>
              <a:t> x2</a:t>
            </a:r>
          </a:p>
        </p:txBody>
      </p:sp>
      <p:sp>
        <p:nvSpPr>
          <p:cNvPr id="226" name="Rounded Rectangle 225"/>
          <p:cNvSpPr/>
          <p:nvPr/>
        </p:nvSpPr>
        <p:spPr>
          <a:xfrm>
            <a:off x="5355918" y="4976903"/>
            <a:ext cx="699817" cy="296405"/>
          </a:xfrm>
          <a:prstGeom prst="roundRect">
            <a:avLst/>
          </a:prstGeom>
          <a:solidFill>
            <a:sysClr val="windowText" lastClr="000000">
              <a:lumMod val="50000"/>
              <a:lumOff val="50000"/>
            </a:sysClr>
          </a:solidFill>
          <a:ln w="25400" cap="flat" cmpd="sng" algn="ctr">
            <a:noFill/>
            <a:prstDash val="solid"/>
          </a:ln>
          <a:effectLst>
            <a:outerShdw blurRad="88900" dist="63500" dir="6600000" algn="ctr">
              <a:srgbClr val="000000">
                <a:alpha val="32000"/>
              </a:srgbClr>
            </a:outerShdw>
          </a:effectLst>
        </p:spPr>
        <p:txBody>
          <a:bodyPr rtlCol="0" anchor="ctr"/>
          <a:lstStyle/>
          <a:p>
            <a:pPr algn="ctr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00" b="1" kern="0" dirty="0" smtClean="0">
                <a:solidFill>
                  <a:srgbClr val="FFFFFF"/>
                </a:solidFill>
                <a:latin typeface="Calibri" pitchFamily="34" charset="0"/>
                <a:cs typeface="Calibri" pitchFamily="34" charset="0"/>
              </a:rPr>
              <a:t>GPIO</a:t>
            </a:r>
          </a:p>
        </p:txBody>
      </p:sp>
      <p:sp>
        <p:nvSpPr>
          <p:cNvPr id="227" name="Rounded Rectangle 226"/>
          <p:cNvSpPr/>
          <p:nvPr/>
        </p:nvSpPr>
        <p:spPr>
          <a:xfrm>
            <a:off x="5355918" y="5329905"/>
            <a:ext cx="699816" cy="289305"/>
          </a:xfrm>
          <a:prstGeom prst="roundRect">
            <a:avLst/>
          </a:prstGeom>
          <a:solidFill>
            <a:sysClr val="windowText" lastClr="000000">
              <a:lumMod val="50000"/>
              <a:lumOff val="50000"/>
            </a:sysClr>
          </a:solidFill>
          <a:ln w="25400" cap="flat" cmpd="sng" algn="ctr">
            <a:noFill/>
            <a:prstDash val="solid"/>
          </a:ln>
          <a:effectLst>
            <a:outerShdw blurRad="88900" dist="63500" dir="6600000" algn="ctr">
              <a:srgbClr val="000000">
                <a:alpha val="32000"/>
              </a:srgbClr>
            </a:outerShdw>
          </a:effectLst>
        </p:spPr>
        <p:txBody>
          <a:bodyPr rtlCol="0" anchor="ctr"/>
          <a:lstStyle/>
          <a:p>
            <a:pPr algn="ctr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00" b="1" kern="0" dirty="0" smtClean="0">
                <a:solidFill>
                  <a:srgbClr val="FFFFFF"/>
                </a:solidFill>
                <a:latin typeface="Calibri" pitchFamily="34" charset="0"/>
                <a:cs typeface="Calibri" pitchFamily="34" charset="0"/>
              </a:rPr>
              <a:t>UART x6</a:t>
            </a:r>
          </a:p>
        </p:txBody>
      </p:sp>
      <p:sp>
        <p:nvSpPr>
          <p:cNvPr id="228" name="Rounded Rectangle 227"/>
          <p:cNvSpPr/>
          <p:nvPr/>
        </p:nvSpPr>
        <p:spPr>
          <a:xfrm>
            <a:off x="4514120" y="4969639"/>
            <a:ext cx="754619" cy="303438"/>
          </a:xfrm>
          <a:prstGeom prst="roundRect">
            <a:avLst/>
          </a:prstGeom>
          <a:solidFill>
            <a:srgbClr val="32B4CE">
              <a:lumMod val="40000"/>
              <a:lumOff val="60000"/>
            </a:srgbClr>
          </a:solidFill>
          <a:ln w="25400" cap="flat" cmpd="sng" algn="ctr">
            <a:noFill/>
            <a:prstDash val="solid"/>
          </a:ln>
          <a:effectLst>
            <a:outerShdw blurRad="88900" dist="63500" dir="6600000" algn="ctr">
              <a:srgbClr val="000000">
                <a:alpha val="32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</a:rPr>
              <a:t>SPI x5</a:t>
            </a:r>
          </a:p>
        </p:txBody>
      </p:sp>
      <p:sp>
        <p:nvSpPr>
          <p:cNvPr id="229" name="Rounded Rectangle 228"/>
          <p:cNvSpPr/>
          <p:nvPr/>
        </p:nvSpPr>
        <p:spPr>
          <a:xfrm>
            <a:off x="4518974" y="5329906"/>
            <a:ext cx="749853" cy="289305"/>
          </a:xfrm>
          <a:prstGeom prst="roundRect">
            <a:avLst/>
          </a:prstGeom>
          <a:solidFill>
            <a:sysClr val="windowText" lastClr="000000">
              <a:lumMod val="50000"/>
              <a:lumOff val="50000"/>
            </a:sysClr>
          </a:solidFill>
          <a:ln w="25400" cap="flat" cmpd="sng" algn="ctr">
            <a:noFill/>
            <a:prstDash val="solid"/>
          </a:ln>
          <a:effectLst>
            <a:outerShdw blurRad="88900" dist="63500" dir="6600000" algn="ctr">
              <a:srgbClr val="000000">
                <a:alpha val="32000"/>
              </a:srgbClr>
            </a:outerShdw>
          </a:effectLst>
        </p:spPr>
        <p:txBody>
          <a:bodyPr rtlCol="0" anchor="ctr"/>
          <a:lstStyle/>
          <a:p>
            <a:pPr algn="ctr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00" b="1" kern="0" dirty="0" smtClean="0">
                <a:solidFill>
                  <a:srgbClr val="FFFFFF"/>
                </a:solidFill>
                <a:latin typeface="Calibri" pitchFamily="34" charset="0"/>
                <a:cs typeface="Calibri" pitchFamily="34" charset="0"/>
              </a:rPr>
              <a:t>I2C x3</a:t>
            </a:r>
          </a:p>
        </p:txBody>
      </p:sp>
      <p:pic>
        <p:nvPicPr>
          <p:cNvPr id="230" name="Picture 229" descr="Master_Lock_140D.jpg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grayscl/>
            <a:lum bright="10000"/>
          </a:blip>
          <a:stretch>
            <a:fillRect/>
          </a:stretch>
        </p:blipFill>
        <p:spPr>
          <a:xfrm>
            <a:off x="5714032" y="2882332"/>
            <a:ext cx="284975" cy="237041"/>
          </a:xfrm>
          <a:prstGeom prst="rect">
            <a:avLst/>
          </a:prstGeom>
        </p:spPr>
      </p:pic>
      <p:grpSp>
        <p:nvGrpSpPr>
          <p:cNvPr id="3" name="Group 230"/>
          <p:cNvGrpSpPr/>
          <p:nvPr/>
        </p:nvGrpSpPr>
        <p:grpSpPr>
          <a:xfrm>
            <a:off x="2145118" y="4364121"/>
            <a:ext cx="212512" cy="141137"/>
            <a:chOff x="6362701" y="4572000"/>
            <a:chExt cx="228599" cy="152400"/>
          </a:xfrm>
        </p:grpSpPr>
        <p:sp>
          <p:nvSpPr>
            <p:cNvPr id="232" name="Down Arrow 231"/>
            <p:cNvSpPr/>
            <p:nvPr/>
          </p:nvSpPr>
          <p:spPr>
            <a:xfrm>
              <a:off x="6362701" y="4572000"/>
              <a:ext cx="119506" cy="152400"/>
            </a:xfrm>
            <a:prstGeom prst="downArrow">
              <a:avLst/>
            </a:prstGeom>
            <a:solidFill>
              <a:sysClr val="windowText" lastClr="000000">
                <a:lumMod val="85000"/>
                <a:lumOff val="15000"/>
              </a:sysClr>
            </a:solidFill>
            <a:ln w="12700" cap="flat" cmpd="sng" algn="ctr">
              <a:solidFill>
                <a:srgbClr val="4F81BD">
                  <a:lumMod val="20000"/>
                  <a:lumOff val="80000"/>
                </a:srgbClr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>
                <a:defRPr/>
              </a:pPr>
              <a:endParaRPr lang="en-US" sz="900" b="1" kern="0">
                <a:solidFill>
                  <a:sysClr val="window" lastClr="FFFFFF"/>
                </a:solidFill>
                <a:latin typeface="Calibri" pitchFamily="34" charset="0"/>
                <a:ea typeface="ＭＳ Ｐゴシック" pitchFamily="16" charset="-128"/>
                <a:cs typeface="Calibri" pitchFamily="34" charset="0"/>
              </a:endParaRPr>
            </a:p>
          </p:txBody>
        </p:sp>
        <p:sp>
          <p:nvSpPr>
            <p:cNvPr id="233" name="Down Arrow 232"/>
            <p:cNvSpPr/>
            <p:nvPr/>
          </p:nvSpPr>
          <p:spPr>
            <a:xfrm rot="10800000">
              <a:off x="6471794" y="4572000"/>
              <a:ext cx="119506" cy="152400"/>
            </a:xfrm>
            <a:prstGeom prst="downArrow">
              <a:avLst/>
            </a:prstGeom>
            <a:solidFill>
              <a:sysClr val="windowText" lastClr="000000">
                <a:lumMod val="85000"/>
                <a:lumOff val="15000"/>
              </a:sysClr>
            </a:solidFill>
            <a:ln w="12700" cap="flat" cmpd="sng" algn="ctr">
              <a:solidFill>
                <a:srgbClr val="4F81BD">
                  <a:lumMod val="20000"/>
                  <a:lumOff val="80000"/>
                </a:srgbClr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>
                <a:defRPr/>
              </a:pPr>
              <a:endParaRPr lang="en-US" sz="900" b="1" kern="0">
                <a:solidFill>
                  <a:sysClr val="window" lastClr="FFFFFF"/>
                </a:solidFill>
                <a:latin typeface="Calibri" pitchFamily="34" charset="0"/>
                <a:ea typeface="ＭＳ Ｐゴシック" pitchFamily="16" charset="-128"/>
                <a:cs typeface="Calibri" pitchFamily="34" charset="0"/>
              </a:endParaRPr>
            </a:p>
          </p:txBody>
        </p:sp>
      </p:grpSp>
      <p:sp>
        <p:nvSpPr>
          <p:cNvPr id="234" name="Rounded Rectangle 233"/>
          <p:cNvSpPr/>
          <p:nvPr/>
        </p:nvSpPr>
        <p:spPr>
          <a:xfrm>
            <a:off x="2072272" y="2258188"/>
            <a:ext cx="1371322" cy="260877"/>
          </a:xfrm>
          <a:prstGeom prst="roundRect">
            <a:avLst/>
          </a:prstGeom>
          <a:solidFill>
            <a:srgbClr val="32B4CE">
              <a:lumMod val="40000"/>
              <a:lumOff val="60000"/>
            </a:srgbClr>
          </a:solidFill>
          <a:ln w="25400" cap="flat" cmpd="sng" algn="ctr">
            <a:solidFill>
              <a:srgbClr val="117788"/>
            </a:solidFill>
            <a:prstDash val="solid"/>
          </a:ln>
          <a:effectLst>
            <a:outerShdw blurRad="88900" dist="63500" dir="6600000" algn="ctr">
              <a:srgbClr val="000000">
                <a:alpha val="32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</a:rPr>
              <a:t>256K L2 / L3</a:t>
            </a:r>
            <a:endParaRPr kumimoji="0" lang="en-US" sz="11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35" name="Rounded Rectangle 234"/>
          <p:cNvSpPr/>
          <p:nvPr/>
        </p:nvSpPr>
        <p:spPr>
          <a:xfrm>
            <a:off x="2068001" y="2579982"/>
            <a:ext cx="1379864" cy="239418"/>
          </a:xfrm>
          <a:prstGeom prst="roundRect">
            <a:avLst/>
          </a:prstGeom>
          <a:solidFill>
            <a:sysClr val="window" lastClr="FFFFFF"/>
          </a:solidFill>
          <a:ln w="25400" cap="flat" cmpd="sng" algn="ctr">
            <a:solidFill>
              <a:srgbClr val="117788"/>
            </a:solidFill>
            <a:prstDash val="solid"/>
          </a:ln>
          <a:effectLst>
            <a:outerShdw blurRad="88900" dist="63500" dir="6600000" algn="ctr">
              <a:srgbClr val="000000">
                <a:alpha val="32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</a:rPr>
              <a:t>64K  RAM  </a:t>
            </a:r>
            <a:endParaRPr kumimoji="0" lang="en-US" sz="11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36" name="Rounded Rectangle 235"/>
          <p:cNvSpPr/>
          <p:nvPr/>
        </p:nvSpPr>
        <p:spPr>
          <a:xfrm>
            <a:off x="1932878" y="3062877"/>
            <a:ext cx="1660397" cy="275906"/>
          </a:xfrm>
          <a:prstGeom prst="roundRect">
            <a:avLst/>
          </a:prstGeom>
          <a:solidFill>
            <a:srgbClr val="32B4CE">
              <a:lumMod val="40000"/>
              <a:lumOff val="60000"/>
            </a:srgbClr>
          </a:solidFill>
          <a:ln w="25400" cap="flat" cmpd="sng" algn="ctr">
            <a:solidFill>
              <a:srgbClr val="117788"/>
            </a:solidFill>
            <a:prstDash val="solid"/>
          </a:ln>
          <a:effectLst>
            <a:outerShdw blurRad="88900" dist="63500" dir="6600000" algn="ctr">
              <a:srgbClr val="000000">
                <a:alpha val="32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</a:rPr>
              <a:t>256KB L3 Shared RAM</a:t>
            </a:r>
          </a:p>
        </p:txBody>
      </p:sp>
      <p:sp>
        <p:nvSpPr>
          <p:cNvPr id="237" name="Rounded Rectangle 236"/>
          <p:cNvSpPr/>
          <p:nvPr/>
        </p:nvSpPr>
        <p:spPr>
          <a:xfrm>
            <a:off x="1932878" y="3399701"/>
            <a:ext cx="1660397" cy="331115"/>
          </a:xfrm>
          <a:prstGeom prst="roundRect">
            <a:avLst/>
          </a:prstGeom>
          <a:solidFill>
            <a:srgbClr val="32B4CE">
              <a:lumMod val="40000"/>
              <a:lumOff val="60000"/>
            </a:srgbClr>
          </a:solidFill>
          <a:ln w="25400" cap="flat" cmpd="sng" algn="ctr">
            <a:solidFill>
              <a:srgbClr val="117788"/>
            </a:solidFill>
            <a:prstDash val="solid"/>
          </a:ln>
          <a:effectLst>
            <a:outerShdw blurRad="88900" dist="63500" dir="6600000" algn="ctr">
              <a:srgbClr val="000000">
                <a:alpha val="32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</a:rPr>
              <a:t>32-bit </a:t>
            </a:r>
            <a:r>
              <a:rPr kumimoji="0" lang="en-US" sz="1100" b="1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</a:rPr>
              <a:t>LPDDR2/DDR3/DDR3L</a:t>
            </a:r>
            <a:endParaRPr kumimoji="0" lang="en-US" sz="11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238" name="Picture 61" descr="TI bug white copy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322088" y="664583"/>
            <a:ext cx="203024" cy="2136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39" name="Rectangle 94"/>
          <p:cNvSpPr>
            <a:spLocks noChangeArrowheads="1"/>
          </p:cNvSpPr>
          <p:nvPr/>
        </p:nvSpPr>
        <p:spPr bwMode="gray">
          <a:xfrm>
            <a:off x="7856609" y="76200"/>
            <a:ext cx="991221" cy="410397"/>
          </a:xfrm>
          <a:prstGeom prst="rect">
            <a:avLst/>
          </a:prstGeom>
          <a:solidFill>
            <a:srgbClr val="32B4CE">
              <a:lumMod val="40000"/>
              <a:lumOff val="60000"/>
            </a:srgbClr>
          </a:solidFill>
          <a:ln w="25400" cap="flat" cmpd="sng" algn="ctr">
            <a:solidFill>
              <a:srgbClr val="117788"/>
            </a:solidFill>
            <a:prstDash val="solid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ct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 Narrow" pitchFamily="34" charset="0"/>
                <a:cs typeface="+mn-cs"/>
              </a:rPr>
              <a:t>Improved vs</a:t>
            </a: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 Narrow" pitchFamily="34" charset="0"/>
                <a:cs typeface="+mn-cs"/>
              </a:rPr>
              <a:t>. </a:t>
            </a:r>
            <a:endParaRPr kumimoji="0" lang="en-US" sz="1100" b="1" i="0" u="none" strike="noStrike" kern="0" cap="none" spc="0" normalizeH="0" baseline="0" noProof="0" dirty="0" smtClean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 Narrow" pitchFamily="34" charset="0"/>
              <a:cs typeface="+mn-cs"/>
            </a:endParaRPr>
          </a:p>
          <a:p>
            <a:pPr marL="0" marR="0" lvl="0" indent="0" algn="ct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 Narrow" pitchFamily="34" charset="0"/>
                <a:cs typeface="+mn-cs"/>
              </a:rPr>
              <a:t>AM335x</a:t>
            </a:r>
            <a:endParaRPr kumimoji="0" lang="en-US" sz="1100" b="1" i="0" u="none" strike="noStrike" kern="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 Narrow" pitchFamily="34" charset="0"/>
              <a:cs typeface="+mn-cs"/>
            </a:endParaRPr>
          </a:p>
        </p:txBody>
      </p:sp>
      <p:sp>
        <p:nvSpPr>
          <p:cNvPr id="240" name="Rectangular Callout 239"/>
          <p:cNvSpPr/>
          <p:nvPr/>
        </p:nvSpPr>
        <p:spPr>
          <a:xfrm>
            <a:off x="53908" y="566748"/>
            <a:ext cx="1758888" cy="1033452"/>
          </a:xfrm>
          <a:prstGeom prst="wedgeRectCallout">
            <a:avLst>
              <a:gd name="adj1" fmla="val 68607"/>
              <a:gd name="adj2" fmla="val 35279"/>
            </a:avLst>
          </a:prstGeom>
          <a:gradFill rotWithShape="1">
            <a:gsLst>
              <a:gs pos="0">
                <a:srgbClr val="117788">
                  <a:lumMod val="50000"/>
                </a:srgbClr>
              </a:gs>
              <a:gs pos="91000">
                <a:srgbClr val="117788">
                  <a:lumMod val="75000"/>
                </a:srgbClr>
              </a:gs>
              <a:gs pos="100000">
                <a:srgbClr val="117788">
                  <a:lumMod val="50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05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Cortex-A9 delivers up to 2500 DMIPs</a:t>
            </a:r>
          </a:p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05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20% higher than  Cortex-A8</a:t>
            </a:r>
          </a:p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05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VFP unit 10 times faster than Cortex-A8</a:t>
            </a:r>
          </a:p>
        </p:txBody>
      </p:sp>
      <p:sp>
        <p:nvSpPr>
          <p:cNvPr id="241" name="Rectangular Callout 240"/>
          <p:cNvSpPr/>
          <p:nvPr/>
        </p:nvSpPr>
        <p:spPr>
          <a:xfrm>
            <a:off x="45001" y="1706803"/>
            <a:ext cx="1736596" cy="960197"/>
          </a:xfrm>
          <a:prstGeom prst="wedgeRectCallout">
            <a:avLst>
              <a:gd name="adj1" fmla="val 65155"/>
              <a:gd name="adj2" fmla="val 15458"/>
            </a:avLst>
          </a:prstGeom>
          <a:gradFill rotWithShape="1">
            <a:gsLst>
              <a:gs pos="0">
                <a:srgbClr val="117788">
                  <a:lumMod val="50000"/>
                </a:srgbClr>
              </a:gs>
              <a:gs pos="80000">
                <a:srgbClr val="117788">
                  <a:lumMod val="75000"/>
                </a:srgbClr>
              </a:gs>
              <a:gs pos="100000">
                <a:srgbClr val="117788">
                  <a:lumMod val="50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05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256KB RAM configurable as either L2 cache or L3 SRAM, providing up to 512KB of internal L3 RAM</a:t>
            </a:r>
          </a:p>
        </p:txBody>
      </p:sp>
      <p:sp>
        <p:nvSpPr>
          <p:cNvPr id="242" name="Rectangular Callout 241"/>
          <p:cNvSpPr/>
          <p:nvPr/>
        </p:nvSpPr>
        <p:spPr>
          <a:xfrm>
            <a:off x="7215554" y="3399701"/>
            <a:ext cx="1853018" cy="799650"/>
          </a:xfrm>
          <a:prstGeom prst="wedgeRectCallout">
            <a:avLst>
              <a:gd name="adj1" fmla="val -61917"/>
              <a:gd name="adj2" fmla="val -40064"/>
            </a:avLst>
          </a:prstGeom>
          <a:gradFill rotWithShape="1">
            <a:gsLst>
              <a:gs pos="0">
                <a:srgbClr val="117788">
                  <a:lumMod val="50000"/>
                </a:srgbClr>
              </a:gs>
              <a:gs pos="80000">
                <a:srgbClr val="117788">
                  <a:lumMod val="75000"/>
                </a:srgbClr>
              </a:gs>
              <a:gs pos="100000">
                <a:srgbClr val="117788">
                  <a:lumMod val="50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05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Secure boot enables IP protection, anti-cloning, and  take-over protection</a:t>
            </a:r>
          </a:p>
        </p:txBody>
      </p:sp>
      <p:sp>
        <p:nvSpPr>
          <p:cNvPr id="243" name="Rectangular Callout 242"/>
          <p:cNvSpPr/>
          <p:nvPr/>
        </p:nvSpPr>
        <p:spPr>
          <a:xfrm>
            <a:off x="76200" y="4995882"/>
            <a:ext cx="1736596" cy="965994"/>
          </a:xfrm>
          <a:prstGeom prst="wedgeRectCallout">
            <a:avLst>
              <a:gd name="adj1" fmla="val 65876"/>
              <a:gd name="adj2" fmla="val -2133"/>
            </a:avLst>
          </a:prstGeom>
          <a:gradFill rotWithShape="1">
            <a:gsLst>
              <a:gs pos="0">
                <a:srgbClr val="117788">
                  <a:lumMod val="50000"/>
                </a:srgbClr>
              </a:gs>
              <a:gs pos="80000">
                <a:srgbClr val="117788">
                  <a:lumMod val="75000"/>
                </a:srgbClr>
              </a:gs>
              <a:gs pos="100000">
                <a:srgbClr val="117788">
                  <a:lumMod val="50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05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QSPI interface enables execute-in-place (XIP) from low-cost NOR flash</a:t>
            </a:r>
          </a:p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05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Enables DDR-less applications</a:t>
            </a:r>
          </a:p>
        </p:txBody>
      </p:sp>
      <p:sp>
        <p:nvSpPr>
          <p:cNvPr id="244" name="Rectangular Callout 243"/>
          <p:cNvSpPr/>
          <p:nvPr/>
        </p:nvSpPr>
        <p:spPr>
          <a:xfrm>
            <a:off x="67067" y="4018006"/>
            <a:ext cx="1718953" cy="853862"/>
          </a:xfrm>
          <a:prstGeom prst="wedgeRectCallout">
            <a:avLst>
              <a:gd name="adj1" fmla="val 61892"/>
              <a:gd name="adj2" fmla="val -38016"/>
            </a:avLst>
          </a:prstGeom>
          <a:gradFill rotWithShape="1">
            <a:gsLst>
              <a:gs pos="0">
                <a:srgbClr val="117788">
                  <a:lumMod val="50000"/>
                </a:srgbClr>
              </a:gs>
              <a:gs pos="80000">
                <a:srgbClr val="117788">
                  <a:lumMod val="75000"/>
                </a:srgbClr>
              </a:gs>
              <a:gs pos="100000">
                <a:srgbClr val="117788">
                  <a:lumMod val="50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05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Simplified power sequencing for flexible power design</a:t>
            </a:r>
          </a:p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05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System cost savings</a:t>
            </a:r>
          </a:p>
        </p:txBody>
      </p:sp>
      <p:sp>
        <p:nvSpPr>
          <p:cNvPr id="245" name="Rectangular Callout 244"/>
          <p:cNvSpPr/>
          <p:nvPr/>
        </p:nvSpPr>
        <p:spPr>
          <a:xfrm>
            <a:off x="45000" y="2768144"/>
            <a:ext cx="1763089" cy="1118056"/>
          </a:xfrm>
          <a:prstGeom prst="wedgeRectCallout">
            <a:avLst>
              <a:gd name="adj1" fmla="val 56636"/>
              <a:gd name="adj2" fmla="val -11668"/>
            </a:avLst>
          </a:prstGeom>
          <a:gradFill rotWithShape="1">
            <a:gsLst>
              <a:gs pos="0">
                <a:srgbClr val="117788">
                  <a:lumMod val="50000"/>
                </a:srgbClr>
              </a:gs>
              <a:gs pos="80000">
                <a:srgbClr val="117788">
                  <a:lumMod val="75000"/>
                </a:srgbClr>
              </a:gs>
              <a:gs pos="100000">
                <a:srgbClr val="117788">
                  <a:lumMod val="50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Increased L3 RAM (AM335x has 64KB</a:t>
            </a:r>
            <a:r>
              <a:rPr kumimoji="0" lang="en-US" sz="105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)</a:t>
            </a:r>
          </a:p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05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32b DDR memory interface increases bandwidth (</a:t>
            </a:r>
            <a:r>
              <a:rPr kumimoji="0" lang="en-US" sz="105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vs</a:t>
            </a:r>
            <a:r>
              <a:rPr kumimoji="0" lang="en-US" sz="105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 16b in AM335x)</a:t>
            </a:r>
          </a:p>
        </p:txBody>
      </p:sp>
      <p:sp>
        <p:nvSpPr>
          <p:cNvPr id="246" name="Rectangular Callout 245"/>
          <p:cNvSpPr/>
          <p:nvPr/>
        </p:nvSpPr>
        <p:spPr>
          <a:xfrm>
            <a:off x="7215554" y="4984651"/>
            <a:ext cx="1853018" cy="805770"/>
          </a:xfrm>
          <a:prstGeom prst="wedgeRectCallout">
            <a:avLst>
              <a:gd name="adj1" fmla="val -244568"/>
              <a:gd name="adj2" fmla="val -76820"/>
            </a:avLst>
          </a:prstGeom>
          <a:gradFill rotWithShape="1">
            <a:gsLst>
              <a:gs pos="0">
                <a:srgbClr val="117788">
                  <a:lumMod val="50000"/>
                </a:srgbClr>
              </a:gs>
              <a:gs pos="80000">
                <a:srgbClr val="117788">
                  <a:lumMod val="75000"/>
                </a:srgbClr>
              </a:gs>
              <a:gs pos="100000">
                <a:srgbClr val="117788">
                  <a:lumMod val="50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05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Single/Dual camera port</a:t>
            </a:r>
          </a:p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05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For apps such as data terminals, barcode scanners, etc.</a:t>
            </a:r>
          </a:p>
        </p:txBody>
      </p:sp>
      <p:sp>
        <p:nvSpPr>
          <p:cNvPr id="247" name="Rectangular Callout 246"/>
          <p:cNvSpPr/>
          <p:nvPr/>
        </p:nvSpPr>
        <p:spPr>
          <a:xfrm>
            <a:off x="2590800" y="5867400"/>
            <a:ext cx="4081670" cy="375072"/>
          </a:xfrm>
          <a:prstGeom prst="wedgeRectCallout">
            <a:avLst>
              <a:gd name="adj1" fmla="val -23568"/>
              <a:gd name="adj2" fmla="val -109586"/>
            </a:avLst>
          </a:prstGeom>
          <a:gradFill rotWithShape="1">
            <a:gsLst>
              <a:gs pos="0">
                <a:srgbClr val="117788">
                  <a:lumMod val="50000"/>
                </a:srgbClr>
              </a:gs>
              <a:gs pos="80000">
                <a:srgbClr val="117788">
                  <a:lumMod val="75000"/>
                </a:srgbClr>
              </a:gs>
              <a:gs pos="100000">
                <a:srgbClr val="117788">
                  <a:lumMod val="50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05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Increased SPI, Timers, PWMs, and ADC </a:t>
            </a:r>
            <a:r>
              <a:rPr lang="en-US" sz="1050" kern="0" dirty="0" smtClean="0">
                <a:solidFill>
                  <a:srgbClr val="FFFFFF"/>
                </a:solidFill>
                <a:latin typeface="Arial"/>
              </a:rPr>
              <a:t>inputs</a:t>
            </a:r>
            <a:endParaRPr kumimoji="0" lang="en-US" sz="105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</a:endParaRPr>
          </a:p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05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New HDQ/1-Wire interface for sensors and battery monitor</a:t>
            </a:r>
          </a:p>
        </p:txBody>
      </p:sp>
      <p:sp>
        <p:nvSpPr>
          <p:cNvPr id="248" name="Rounded Rectangle 247"/>
          <p:cNvSpPr/>
          <p:nvPr/>
        </p:nvSpPr>
        <p:spPr>
          <a:xfrm>
            <a:off x="5562600" y="975328"/>
            <a:ext cx="1551428" cy="1739613"/>
          </a:xfrm>
          <a:prstGeom prst="roundRect">
            <a:avLst/>
          </a:prstGeom>
          <a:solidFill>
            <a:srgbClr val="4BACC6">
              <a:lumMod val="75000"/>
            </a:srgbClr>
          </a:solidFill>
          <a:ln w="25400" cap="flat" cmpd="sng" algn="ctr">
            <a:solidFill>
              <a:srgbClr val="9BBB59">
                <a:lumMod val="20000"/>
                <a:lumOff val="80000"/>
              </a:srgbClr>
            </a:solidFill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t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itchFamily="34" charset="0"/>
              </a:rPr>
              <a:t>PRU-ICSS</a:t>
            </a:r>
          </a:p>
        </p:txBody>
      </p:sp>
      <p:sp>
        <p:nvSpPr>
          <p:cNvPr id="249" name="Rounded Rectangle 248"/>
          <p:cNvSpPr/>
          <p:nvPr/>
        </p:nvSpPr>
        <p:spPr>
          <a:xfrm flipH="1">
            <a:off x="5608726" y="1452070"/>
            <a:ext cx="1462915" cy="1192978"/>
          </a:xfrm>
          <a:prstGeom prst="roundRect">
            <a:avLst/>
          </a:prstGeom>
          <a:solidFill>
            <a:sysClr val="window" lastClr="FFFFFF"/>
          </a:solidFill>
          <a:ln w="25400" cap="flat" cmpd="sng" algn="ctr">
            <a:solidFill>
              <a:srgbClr val="4F81BD"/>
            </a:solidFill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t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b="1" dirty="0">
                <a:latin typeface="Calibri" pitchFamily="34" charset="0"/>
                <a:cs typeface="Calibri" pitchFamily="34" charset="0"/>
              </a:rPr>
              <a:t>Industrial 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b="1" dirty="0" smtClean="0">
                <a:latin typeface="Calibri" pitchFamily="34" charset="0"/>
                <a:cs typeface="Calibri" pitchFamily="34" charset="0"/>
              </a:rPr>
              <a:t>Communications + Motor Feedback</a:t>
            </a:r>
            <a:endParaRPr lang="en-US" sz="1200" b="1" dirty="0">
              <a:latin typeface="Calibri" pitchFamily="34" charset="0"/>
              <a:cs typeface="Calibri" pitchFamily="34" charset="0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b="1" dirty="0">
                <a:latin typeface="Calibri" pitchFamily="34" charset="0"/>
                <a:cs typeface="Calibri" pitchFamily="34" charset="0"/>
              </a:rPr>
              <a:t>Protocols +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b="1" dirty="0">
                <a:latin typeface="Calibri" pitchFamily="34" charset="0"/>
                <a:cs typeface="Calibri" pitchFamily="34" charset="0"/>
              </a:rPr>
              <a:t>Sigma  Delta</a:t>
            </a:r>
          </a:p>
        </p:txBody>
      </p:sp>
      <p:pic>
        <p:nvPicPr>
          <p:cNvPr id="250" name="Picture 6" descr="http://blogs.msdn.com/blogfiles/gblock/WindowsLiveWriter/MoreWebClientgoodnessshippingWCSF2.0_C95C/Robotic%20Arm_4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="" xmlns:a14="http://schemas.microsoft.com/office/drawing/2010/main">
                  <a14:imgLayer r:embed="rId7">
                    <a14:imgEffect>
                      <a14:backgroundRemoval t="7708" b="90000" l="9063" r="90000"/>
                    </a14:imgEffect>
                    <a14:imgEffect>
                      <a14:artisticPencilGrayscale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8854" y="914400"/>
            <a:ext cx="650471" cy="48785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1" name="Rectangular Callout 250"/>
          <p:cNvSpPr/>
          <p:nvPr/>
        </p:nvSpPr>
        <p:spPr>
          <a:xfrm>
            <a:off x="7239000" y="1905000"/>
            <a:ext cx="1829572" cy="1034016"/>
          </a:xfrm>
          <a:prstGeom prst="wedgeRectCallout">
            <a:avLst>
              <a:gd name="adj1" fmla="val -167327"/>
              <a:gd name="adj2" fmla="val 52201"/>
            </a:avLst>
          </a:prstGeom>
          <a:gradFill rotWithShape="1">
            <a:gsLst>
              <a:gs pos="0">
                <a:srgbClr val="117788">
                  <a:lumMod val="50000"/>
                </a:srgbClr>
              </a:gs>
              <a:gs pos="80000">
                <a:srgbClr val="117788">
                  <a:lumMod val="75000"/>
                </a:srgbClr>
              </a:gs>
              <a:gs pos="100000">
                <a:srgbClr val="117788">
                  <a:lumMod val="50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05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Display processing off-loads CPU from tasks such as overlay, etc.</a:t>
            </a:r>
          </a:p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05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Contributes to higher performance than AM335x</a:t>
            </a:r>
          </a:p>
        </p:txBody>
      </p:sp>
      <p:sp>
        <p:nvSpPr>
          <p:cNvPr id="252" name="Rectangular Callout 251"/>
          <p:cNvSpPr/>
          <p:nvPr/>
        </p:nvSpPr>
        <p:spPr>
          <a:xfrm>
            <a:off x="7215554" y="589952"/>
            <a:ext cx="1853018" cy="1181001"/>
          </a:xfrm>
          <a:prstGeom prst="wedgeRectCallout">
            <a:avLst>
              <a:gd name="adj1" fmla="val -64977"/>
              <a:gd name="adj2" fmla="val 26437"/>
            </a:avLst>
          </a:prstGeom>
          <a:gradFill rotWithShape="1">
            <a:gsLst>
              <a:gs pos="0">
                <a:srgbClr val="117788">
                  <a:lumMod val="50000"/>
                </a:srgbClr>
              </a:gs>
              <a:gs pos="80000">
                <a:srgbClr val="117788">
                  <a:lumMod val="75000"/>
                </a:srgbClr>
              </a:gs>
              <a:gs pos="100000">
                <a:srgbClr val="117788">
                  <a:lumMod val="50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05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ICSS for industrial protocol acceleration -  enables simultaneous industrial Ethernet protocols and motor feedback protocols.</a:t>
            </a:r>
          </a:p>
        </p:txBody>
      </p:sp>
    </p:spTree>
    <p:extLst>
      <p:ext uri="{BB962C8B-B14F-4D97-AF65-F5344CB8AC3E}">
        <p14:creationId xmlns="" xmlns:p14="http://schemas.microsoft.com/office/powerpoint/2010/main" val="1622987989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2" name="Text Box 4"/>
          <p:cNvSpPr txBox="1">
            <a:spLocks noChangeArrowheads="1"/>
          </p:cNvSpPr>
          <p:nvPr/>
        </p:nvSpPr>
        <p:spPr bwMode="auto">
          <a:xfrm>
            <a:off x="935666" y="1010094"/>
            <a:ext cx="7612912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3429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ts val="600"/>
              </a:spcBef>
            </a:pPr>
            <a:r>
              <a:rPr lang="en-US" b="0" dirty="0" smtClean="0">
                <a:latin typeface="Calibri" pitchFamily="34" charset="0"/>
              </a:rPr>
              <a:t>ZDN </a:t>
            </a:r>
            <a:r>
              <a:rPr lang="en-US" b="0" dirty="0">
                <a:latin typeface="Calibri" pitchFamily="34" charset="0"/>
              </a:rPr>
              <a:t>Package:</a:t>
            </a:r>
          </a:p>
          <a:p>
            <a:pPr lvl="1" eaLnBrk="1" hangingPunct="1">
              <a:spcBef>
                <a:spcPts val="600"/>
              </a:spcBef>
              <a:buFont typeface="Arial" charset="0"/>
              <a:buChar char="•"/>
            </a:pPr>
            <a:r>
              <a:rPr lang="en-US" b="0" dirty="0" smtClean="0">
                <a:solidFill>
                  <a:srgbClr val="000000"/>
                </a:solidFill>
                <a:latin typeface="Calibri" pitchFamily="34" charset="0"/>
              </a:rPr>
              <a:t>17x17 </a:t>
            </a:r>
            <a:r>
              <a:rPr lang="en-US" b="0" dirty="0">
                <a:solidFill>
                  <a:srgbClr val="000000"/>
                </a:solidFill>
                <a:latin typeface="Calibri" pitchFamily="34" charset="0"/>
              </a:rPr>
              <a:t>mm 0.65 pitch via channel </a:t>
            </a:r>
            <a:r>
              <a:rPr lang="en-US" b="0" dirty="0" smtClean="0">
                <a:solidFill>
                  <a:srgbClr val="000000"/>
                </a:solidFill>
                <a:latin typeface="Calibri" pitchFamily="34" charset="0"/>
              </a:rPr>
              <a:t>array [0.8 </a:t>
            </a:r>
            <a:r>
              <a:rPr lang="en-US" b="0" dirty="0">
                <a:solidFill>
                  <a:srgbClr val="000000"/>
                </a:solidFill>
                <a:latin typeface="Calibri" pitchFamily="34" charset="0"/>
              </a:rPr>
              <a:t>routable] package</a:t>
            </a:r>
          </a:p>
          <a:p>
            <a:pPr lvl="1" eaLnBrk="1" hangingPunct="1">
              <a:spcBef>
                <a:spcPts val="600"/>
              </a:spcBef>
              <a:buFont typeface="Arial" charset="0"/>
              <a:buChar char="•"/>
            </a:pPr>
            <a:r>
              <a:rPr lang="en-US" b="0" dirty="0" smtClean="0">
                <a:solidFill>
                  <a:srgbClr val="000000"/>
                </a:solidFill>
                <a:latin typeface="Calibri" pitchFamily="34" charset="0"/>
              </a:rPr>
              <a:t>Separate VDD_MPU </a:t>
            </a:r>
            <a:r>
              <a:rPr lang="en-US" b="0" dirty="0">
                <a:solidFill>
                  <a:srgbClr val="000000"/>
                </a:solidFill>
                <a:latin typeface="Calibri" pitchFamily="34" charset="0"/>
              </a:rPr>
              <a:t>and </a:t>
            </a:r>
            <a:r>
              <a:rPr lang="en-US" b="0" dirty="0" smtClean="0">
                <a:solidFill>
                  <a:srgbClr val="000000"/>
                </a:solidFill>
                <a:latin typeface="Calibri" pitchFamily="34" charset="0"/>
              </a:rPr>
              <a:t>VDD_CORE</a:t>
            </a:r>
            <a:endParaRPr lang="en-US" b="0" dirty="0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Package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2227796"/>
            <a:ext cx="3827721" cy="40695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140551054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en-US" dirty="0" smtClean="0"/>
              <a:t>Tools and Software:</a:t>
            </a:r>
            <a:br>
              <a:rPr lang="en-US" dirty="0" smtClean="0"/>
            </a:br>
            <a:r>
              <a:rPr lang="en-US" dirty="0" smtClean="0"/>
              <a:t>Development Tools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Sitara</a:t>
            </a:r>
            <a:r>
              <a:rPr lang="en-US" dirty="0" smtClean="0"/>
              <a:t> Device Overview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A5AC0A-F4BD-4464-80DC-A88E0D9F781D}" type="slidenum">
              <a:rPr lang="en-US" smtClean="0"/>
              <a:pPr/>
              <a:t>48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31775" y="142875"/>
            <a:ext cx="8458200" cy="1111767"/>
          </a:xfrm>
        </p:spPr>
        <p:txBody>
          <a:bodyPr>
            <a:noAutofit/>
          </a:bodyPr>
          <a:lstStyle/>
          <a:p>
            <a:r>
              <a:rPr lang="en-US" dirty="0" smtClean="0"/>
              <a:t>Getting Started </a:t>
            </a:r>
            <a:r>
              <a:rPr lang="en-US" dirty="0"/>
              <a:t>Guide</a:t>
            </a:r>
            <a:r>
              <a:rPr lang="en-US" sz="3600" dirty="0"/>
              <a:t/>
            </a:r>
            <a:br>
              <a:rPr lang="en-US" sz="3600" dirty="0"/>
            </a:br>
            <a:r>
              <a:rPr lang="en-US" sz="1800" dirty="0"/>
              <a:t>http://processors.wiki.ti.com/index.php/Sitara_Linux_SDK_Getting_Started_Guide</a:t>
            </a:r>
          </a:p>
        </p:txBody>
      </p:sp>
      <p:pic>
        <p:nvPicPr>
          <p:cNvPr id="9625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323" y="1254642"/>
            <a:ext cx="8714000" cy="43380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333714035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A5AC0A-F4BD-4464-80DC-A88E0D9F781D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878" r="5265" b="12261"/>
          <a:stretch>
            <a:fillRect/>
          </a:stretch>
        </p:blipFill>
        <p:spPr bwMode="auto">
          <a:xfrm>
            <a:off x="85064" y="95691"/>
            <a:ext cx="8878183" cy="59397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1307013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31775" y="42525"/>
            <a:ext cx="8458200" cy="1329071"/>
          </a:xfrm>
        </p:spPr>
        <p:txBody>
          <a:bodyPr/>
          <a:lstStyle/>
          <a:p>
            <a:r>
              <a:rPr lang="en-US" dirty="0" smtClean="0"/>
              <a:t>Software and Tools Page</a:t>
            </a:r>
            <a:r>
              <a:rPr lang="en-US" dirty="0"/>
              <a:t/>
            </a:r>
            <a:br>
              <a:rPr lang="en-US" dirty="0"/>
            </a:br>
            <a:r>
              <a:rPr lang="en-US" sz="1600" dirty="0"/>
              <a:t>http://www.ti.com/lsds/ti/arm/sitara_arm_cortex_a_processor/arm_cortex_a9_core/am437x_arm_cortex_a9/tools_software.page</a:t>
            </a:r>
          </a:p>
        </p:txBody>
      </p:sp>
      <p:pic>
        <p:nvPicPr>
          <p:cNvPr id="8397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56660"/>
            <a:ext cx="8969171" cy="46187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234726892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31775" y="36545"/>
            <a:ext cx="8458200" cy="920385"/>
          </a:xfrm>
        </p:spPr>
        <p:txBody>
          <a:bodyPr/>
          <a:lstStyle/>
          <a:p>
            <a:r>
              <a:rPr lang="en-US" dirty="0" smtClean="0"/>
              <a:t>Software Product Page </a:t>
            </a:r>
            <a:br>
              <a:rPr lang="en-US" dirty="0" smtClean="0"/>
            </a:br>
            <a:r>
              <a:rPr lang="en-US" sz="1800" dirty="0" smtClean="0"/>
              <a:t>http</a:t>
            </a:r>
            <a:r>
              <a:rPr lang="en-US" sz="1800" dirty="0"/>
              <a:t>://</a:t>
            </a:r>
            <a:r>
              <a:rPr lang="en-US" sz="1800" dirty="0" smtClean="0"/>
              <a:t>software-dl.ti.com/sitara_linux/esd/AM335xSDK/latest/index_FDS.html</a:t>
            </a:r>
            <a:endParaRPr lang="en-US" sz="18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849176"/>
            <a:ext cx="7240793" cy="54414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183801111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99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r="945"/>
          <a:stretch>
            <a:fillRect/>
          </a:stretch>
        </p:blipFill>
        <p:spPr bwMode="auto">
          <a:xfrm>
            <a:off x="65086" y="1303634"/>
            <a:ext cx="8928219" cy="46718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itle 2"/>
          <p:cNvSpPr>
            <a:spLocks noGrp="1"/>
          </p:cNvSpPr>
          <p:nvPr>
            <p:ph type="title"/>
          </p:nvPr>
        </p:nvSpPr>
        <p:spPr>
          <a:xfrm>
            <a:off x="231775" y="100343"/>
            <a:ext cx="8458200" cy="814388"/>
          </a:xfrm>
        </p:spPr>
        <p:txBody>
          <a:bodyPr/>
          <a:lstStyle/>
          <a:p>
            <a:r>
              <a:rPr lang="en-US" dirty="0" smtClean="0"/>
              <a:t>Software Product Page </a:t>
            </a:r>
            <a:br>
              <a:rPr lang="en-US" dirty="0" smtClean="0"/>
            </a:br>
            <a:r>
              <a:rPr lang="en-US" sz="1800" dirty="0" smtClean="0"/>
              <a:t>http</a:t>
            </a:r>
            <a:r>
              <a:rPr lang="en-US" sz="1800" dirty="0"/>
              <a:t>://</a:t>
            </a:r>
            <a:r>
              <a:rPr lang="en-US" sz="1800" dirty="0" smtClean="0"/>
              <a:t>software-dl.ti.com/sitara_linux/esd/AM335xSDK/latest/index_FDS.html</a:t>
            </a:r>
            <a:endParaRPr lang="en-US" sz="1800" dirty="0"/>
          </a:p>
        </p:txBody>
      </p:sp>
    </p:spTree>
    <p:extLst>
      <p:ext uri="{BB962C8B-B14F-4D97-AF65-F5344CB8AC3E}">
        <p14:creationId xmlns="" xmlns:p14="http://schemas.microsoft.com/office/powerpoint/2010/main" val="4129276045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01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938" r="938"/>
          <a:stretch>
            <a:fillRect/>
          </a:stretch>
        </p:blipFill>
        <p:spPr bwMode="auto">
          <a:xfrm>
            <a:off x="180540" y="1679944"/>
            <a:ext cx="8803963" cy="2903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Product Page </a:t>
            </a:r>
            <a:br>
              <a:rPr lang="en-US" dirty="0" smtClean="0"/>
            </a:br>
            <a:r>
              <a:rPr lang="en-US" sz="1800" dirty="0" smtClean="0"/>
              <a:t>http</a:t>
            </a:r>
            <a:r>
              <a:rPr lang="en-US" sz="1800" dirty="0"/>
              <a:t>://</a:t>
            </a:r>
            <a:r>
              <a:rPr lang="en-US" sz="1800" dirty="0" smtClean="0"/>
              <a:t>software-dl.ti.com/sitara_linux/esd/AM335xSDK/latest/index_FDS.html</a:t>
            </a:r>
            <a:endParaRPr lang="en-US" sz="1800" dirty="0"/>
          </a:p>
        </p:txBody>
      </p:sp>
    </p:spTree>
    <p:extLst>
      <p:ext uri="{BB962C8B-B14F-4D97-AF65-F5344CB8AC3E}">
        <p14:creationId xmlns="" xmlns:p14="http://schemas.microsoft.com/office/powerpoint/2010/main" val="214897312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04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03229"/>
            <a:ext cx="9040678" cy="30940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itle 2"/>
          <p:cNvSpPr>
            <a:spLocks noGrp="1"/>
          </p:cNvSpPr>
          <p:nvPr>
            <p:ph type="title"/>
          </p:nvPr>
        </p:nvSpPr>
        <p:spPr>
          <a:xfrm>
            <a:off x="231775" y="100343"/>
            <a:ext cx="8458200" cy="814388"/>
          </a:xfrm>
        </p:spPr>
        <p:txBody>
          <a:bodyPr/>
          <a:lstStyle/>
          <a:p>
            <a:r>
              <a:rPr lang="en-US" dirty="0" smtClean="0"/>
              <a:t>Software Product Page </a:t>
            </a:r>
            <a:br>
              <a:rPr lang="en-US" dirty="0" smtClean="0"/>
            </a:br>
            <a:r>
              <a:rPr lang="en-US" sz="1800" dirty="0" smtClean="0"/>
              <a:t>http</a:t>
            </a:r>
            <a:r>
              <a:rPr lang="en-US" sz="1800" dirty="0"/>
              <a:t>://</a:t>
            </a:r>
            <a:r>
              <a:rPr lang="en-US" sz="1800" dirty="0" smtClean="0"/>
              <a:t>software-dl.ti.com/sitara_linux/esd/AM335xSDK/latest/index_FDS.html</a:t>
            </a:r>
            <a:endParaRPr lang="en-US" sz="1800" dirty="0"/>
          </a:p>
        </p:txBody>
      </p:sp>
    </p:spTree>
    <p:extLst>
      <p:ext uri="{BB962C8B-B14F-4D97-AF65-F5344CB8AC3E}">
        <p14:creationId xmlns="" xmlns:p14="http://schemas.microsoft.com/office/powerpoint/2010/main" val="1529003775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31775" y="36545"/>
            <a:ext cx="8458200" cy="877851"/>
          </a:xfrm>
        </p:spPr>
        <p:txBody>
          <a:bodyPr/>
          <a:lstStyle/>
          <a:p>
            <a:r>
              <a:rPr lang="en-US" sz="3600" dirty="0"/>
              <a:t>Development Tools</a:t>
            </a:r>
            <a:br>
              <a:rPr lang="en-US" sz="3600" dirty="0"/>
            </a:br>
            <a:r>
              <a:rPr lang="en-US" sz="1600" dirty="0"/>
              <a:t>http://www.ti.com/lsds/ti/arm/sitara_arm_cortex_a_processor/arm_cortex_a9_core/am437x_arm_cortex_a9/tools_software.page#tools</a:t>
            </a:r>
          </a:p>
        </p:txBody>
      </p:sp>
      <p:pic>
        <p:nvPicPr>
          <p:cNvPr id="8806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b="6695"/>
          <a:stretch>
            <a:fillRect/>
          </a:stretch>
        </p:blipFill>
        <p:spPr bwMode="auto">
          <a:xfrm>
            <a:off x="861239" y="919229"/>
            <a:ext cx="7432156" cy="538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78715583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31775" y="142875"/>
            <a:ext cx="8458200" cy="877851"/>
          </a:xfrm>
        </p:spPr>
        <p:txBody>
          <a:bodyPr/>
          <a:lstStyle/>
          <a:p>
            <a:r>
              <a:rPr lang="en-US" sz="3600" dirty="0"/>
              <a:t>Development </a:t>
            </a:r>
            <a:r>
              <a:rPr lang="en-US" sz="3600" dirty="0" smtClean="0"/>
              <a:t>Tools</a:t>
            </a:r>
            <a:r>
              <a:rPr lang="en-US" sz="3600" dirty="0"/>
              <a:t/>
            </a:r>
            <a:br>
              <a:rPr lang="en-US" sz="3600" dirty="0"/>
            </a:br>
            <a:r>
              <a:rPr lang="en-US" sz="1600" dirty="0"/>
              <a:t>http://www.ti.com/lsds/ti/arm/sitara_arm_cortex_a_processor/arm_cortex_a9_core/am437x_arm_cortex_a9/tools_software.page#tools</a:t>
            </a:r>
          </a:p>
        </p:txBody>
      </p:sp>
      <p:pic>
        <p:nvPicPr>
          <p:cNvPr id="8909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2025" t="8324" b="11098"/>
          <a:stretch>
            <a:fillRect/>
          </a:stretch>
        </p:blipFill>
        <p:spPr bwMode="auto">
          <a:xfrm>
            <a:off x="97261" y="2147886"/>
            <a:ext cx="8925810" cy="26792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98864126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31775" y="110976"/>
            <a:ext cx="8458200" cy="877851"/>
          </a:xfrm>
        </p:spPr>
        <p:txBody>
          <a:bodyPr>
            <a:normAutofit fontScale="90000"/>
          </a:bodyPr>
          <a:lstStyle/>
          <a:p>
            <a:r>
              <a:rPr lang="en-US" sz="4400" dirty="0" smtClean="0">
                <a:solidFill>
                  <a:srgbClr val="DE0000"/>
                </a:solidFill>
              </a:rPr>
              <a:t>TI Reference Designs </a:t>
            </a:r>
            <a:r>
              <a:rPr lang="en-US" dirty="0">
                <a:solidFill>
                  <a:srgbClr val="FF0000"/>
                </a:solidFill>
              </a:rPr>
              <a:t/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sz="2000" dirty="0">
                <a:solidFill>
                  <a:srgbClr val="DE0000"/>
                </a:solidFill>
              </a:rPr>
              <a:t>http://</a:t>
            </a:r>
            <a:r>
              <a:rPr lang="en-US" sz="2000" dirty="0" smtClean="0">
                <a:solidFill>
                  <a:srgbClr val="DE0000"/>
                </a:solidFill>
              </a:rPr>
              <a:t>www.ti.com/general/docs/refdesignsearchresults.tsp?keyword=am335x</a:t>
            </a:r>
            <a:r>
              <a:rPr lang="en-US" sz="2000" dirty="0">
                <a:solidFill>
                  <a:srgbClr val="DE0000"/>
                </a:solidFill>
              </a:rPr>
              <a:t/>
            </a:r>
            <a:br>
              <a:rPr lang="en-US" sz="2000" dirty="0">
                <a:solidFill>
                  <a:srgbClr val="DE0000"/>
                </a:solidFill>
              </a:rPr>
            </a:br>
            <a:endParaRPr lang="en-US" sz="2000" dirty="0">
              <a:solidFill>
                <a:srgbClr val="DE0000"/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541" y="1019174"/>
            <a:ext cx="8583295" cy="2680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541" y="4114800"/>
            <a:ext cx="8537369" cy="1928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9172644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31775" y="142875"/>
            <a:ext cx="8458200" cy="877851"/>
          </a:xfrm>
        </p:spPr>
        <p:txBody>
          <a:bodyPr>
            <a:normAutofit fontScale="90000"/>
          </a:bodyPr>
          <a:lstStyle/>
          <a:p>
            <a:r>
              <a:rPr lang="en-US" sz="4400" dirty="0" smtClean="0">
                <a:solidFill>
                  <a:srgbClr val="DE0000"/>
                </a:solidFill>
              </a:rPr>
              <a:t>TI Reference Designs </a:t>
            </a:r>
            <a:br>
              <a:rPr lang="en-US" sz="4400" dirty="0" smtClean="0">
                <a:solidFill>
                  <a:srgbClr val="DE0000"/>
                </a:solidFill>
              </a:rPr>
            </a:br>
            <a:r>
              <a:rPr lang="en-US" sz="2000" dirty="0" smtClean="0">
                <a:solidFill>
                  <a:srgbClr val="DE0000"/>
                </a:solidFill>
              </a:rPr>
              <a:t>http://www.ti.com/general/docs/refdesignsearchresults.tsp?keyword=am437x</a:t>
            </a:r>
            <a:br>
              <a:rPr lang="en-US" sz="2000" dirty="0" smtClean="0">
                <a:solidFill>
                  <a:srgbClr val="DE0000"/>
                </a:solidFill>
              </a:rPr>
            </a:br>
            <a:endParaRPr lang="en-US" sz="2000" dirty="0">
              <a:solidFill>
                <a:srgbClr val="FF0000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609" y="970442"/>
            <a:ext cx="6399576" cy="25285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125" y="3817088"/>
            <a:ext cx="8482508" cy="2285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172058714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en-US" dirty="0" smtClean="0"/>
              <a:t>Tools and Software: Linux SDK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Sitara</a:t>
            </a:r>
            <a:r>
              <a:rPr lang="en-US" dirty="0" smtClean="0"/>
              <a:t> Device Overview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91A5AC0A-F4BD-4464-80DC-A88E0D9F781D}" type="slidenum">
              <a:rPr lang="en-US" smtClean="0"/>
              <a:pPr/>
              <a:t>59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 dirty="0" smtClean="0"/>
              <a:t>AM437x: A Scalable Platform with 4 pin-to-pin Compatible Devices</a:t>
            </a:r>
          </a:p>
        </p:txBody>
      </p:sp>
      <p:grpSp>
        <p:nvGrpSpPr>
          <p:cNvPr id="39" name="Group 38"/>
          <p:cNvGrpSpPr/>
          <p:nvPr/>
        </p:nvGrpSpPr>
        <p:grpSpPr>
          <a:xfrm>
            <a:off x="624839" y="1137684"/>
            <a:ext cx="7742983" cy="5110716"/>
            <a:chOff x="624840" y="1295178"/>
            <a:chExt cx="7566660" cy="4953222"/>
          </a:xfrm>
        </p:grpSpPr>
        <p:sp>
          <p:nvSpPr>
            <p:cNvPr id="59" name="Rounded Rectangle 58"/>
            <p:cNvSpPr/>
            <p:nvPr/>
          </p:nvSpPr>
          <p:spPr>
            <a:xfrm>
              <a:off x="663575" y="1468438"/>
              <a:ext cx="7527925" cy="3300412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00" dirty="0">
                <a:solidFill>
                  <a:srgbClr val="FFFFFF"/>
                </a:solidFill>
              </a:endParaRPr>
            </a:p>
          </p:txBody>
        </p:sp>
        <p:sp>
          <p:nvSpPr>
            <p:cNvPr id="60" name="Rectangle 80"/>
            <p:cNvSpPr>
              <a:spLocks noChangeArrowheads="1"/>
            </p:cNvSpPr>
            <p:nvPr/>
          </p:nvSpPr>
          <p:spPr bwMode="auto">
            <a:xfrm>
              <a:off x="1798636" y="1295178"/>
              <a:ext cx="1114425" cy="3568921"/>
            </a:xfrm>
            <a:prstGeom prst="rect">
              <a:avLst/>
            </a:prstGeom>
            <a:gradFill rotWithShape="1">
              <a:gsLst>
                <a:gs pos="0">
                  <a:srgbClr val="63CB63"/>
                </a:gs>
                <a:gs pos="100000">
                  <a:srgbClr val="C4EBC4"/>
                </a:gs>
              </a:gsLst>
              <a:lin ang="540000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0" tIns="0" rIns="0" bIns="0" anchorCtr="1"/>
            <a:lstStyle/>
            <a:p>
              <a:pPr algn="ctr"/>
              <a:endParaRPr lang="en-US" sz="1000" b="1" dirty="0" smtClean="0">
                <a:solidFill>
                  <a:srgbClr val="000000"/>
                </a:solidFill>
              </a:endParaRPr>
            </a:p>
            <a:p>
              <a:pPr algn="ctr"/>
              <a:r>
                <a:rPr lang="en-US" sz="1000" b="1" dirty="0" smtClean="0">
                  <a:solidFill>
                    <a:srgbClr val="000000"/>
                  </a:solidFill>
                </a:rPr>
                <a:t>ARM Cortex-A9</a:t>
              </a:r>
              <a:endParaRPr lang="en-US" sz="1000" b="1" dirty="0">
                <a:solidFill>
                  <a:srgbClr val="000000"/>
                </a:solidFill>
              </a:endParaRPr>
            </a:p>
            <a:p>
              <a:pPr algn="ctr"/>
              <a:r>
                <a:rPr lang="en-US" sz="1000" b="1" dirty="0">
                  <a:solidFill>
                    <a:srgbClr val="000000"/>
                  </a:solidFill>
                </a:rPr>
                <a:t>(MHz)</a:t>
              </a:r>
            </a:p>
          </p:txBody>
        </p:sp>
        <p:sp>
          <p:nvSpPr>
            <p:cNvPr id="61" name="Text Box 9"/>
            <p:cNvSpPr txBox="1">
              <a:spLocks noChangeArrowheads="1"/>
            </p:cNvSpPr>
            <p:nvPr/>
          </p:nvSpPr>
          <p:spPr bwMode="auto">
            <a:xfrm>
              <a:off x="3074987" y="1296062"/>
              <a:ext cx="1057275" cy="3580738"/>
            </a:xfrm>
            <a:prstGeom prst="rect">
              <a:avLst/>
            </a:prstGeom>
            <a:gradFill rotWithShape="1">
              <a:gsLst>
                <a:gs pos="0">
                  <a:srgbClr val="A93AEE"/>
                </a:gs>
                <a:gs pos="100000">
                  <a:srgbClr val="DEB4F9"/>
                </a:gs>
              </a:gsLst>
              <a:lin ang="5400000" scaled="1"/>
            </a:gradFill>
            <a:ln w="9525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0" tIns="0" rIns="0" bIns="0" anchorCtr="1"/>
            <a:lstStyle/>
            <a:p>
              <a:pPr algn="ctr"/>
              <a:endParaRPr lang="en-US" sz="1000" b="1" dirty="0">
                <a:solidFill>
                  <a:srgbClr val="000000"/>
                </a:solidFill>
              </a:endParaRPr>
            </a:p>
            <a:p>
              <a:pPr algn="ctr"/>
              <a:r>
                <a:rPr lang="en-US" sz="1000" b="1" dirty="0">
                  <a:solidFill>
                    <a:srgbClr val="000000"/>
                  </a:solidFill>
                </a:rPr>
                <a:t>Graphics</a:t>
              </a:r>
            </a:p>
          </p:txBody>
        </p:sp>
        <p:sp>
          <p:nvSpPr>
            <p:cNvPr id="65" name="Rectangle 292"/>
            <p:cNvSpPr>
              <a:spLocks noChangeArrowheads="1"/>
            </p:cNvSpPr>
            <p:nvPr/>
          </p:nvSpPr>
          <p:spPr bwMode="auto">
            <a:xfrm>
              <a:off x="6453188" y="1295730"/>
              <a:ext cx="1319212" cy="3576307"/>
            </a:xfrm>
            <a:prstGeom prst="rect">
              <a:avLst/>
            </a:prstGeom>
            <a:gradFill rotWithShape="1">
              <a:gsLst>
                <a:gs pos="0">
                  <a:srgbClr val="A93AEE"/>
                </a:gs>
                <a:gs pos="100000">
                  <a:srgbClr val="DEB4F9"/>
                </a:gs>
              </a:gsLst>
              <a:lin ang="5400000" scaled="1"/>
            </a:gradFill>
            <a:ln w="9525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0" tIns="0" rIns="0" bIns="0" anchorCtr="1"/>
            <a:lstStyle/>
            <a:p>
              <a:pPr algn="ctr"/>
              <a:endParaRPr lang="en-US" sz="1000" dirty="0">
                <a:solidFill>
                  <a:srgbClr val="000000"/>
                </a:solidFill>
              </a:endParaRPr>
            </a:p>
            <a:p>
              <a:pPr algn="ctr"/>
              <a:r>
                <a:rPr lang="en-US" sz="1000" b="1" dirty="0">
                  <a:solidFill>
                    <a:srgbClr val="000000"/>
                  </a:solidFill>
                </a:rPr>
                <a:t>Package</a:t>
              </a:r>
            </a:p>
          </p:txBody>
        </p:sp>
        <p:sp>
          <p:nvSpPr>
            <p:cNvPr id="69" name="Rectangle 79"/>
            <p:cNvSpPr>
              <a:spLocks noChangeArrowheads="1"/>
            </p:cNvSpPr>
            <p:nvPr/>
          </p:nvSpPr>
          <p:spPr bwMode="auto">
            <a:xfrm>
              <a:off x="4284662" y="1295400"/>
              <a:ext cx="2039938" cy="3571875"/>
            </a:xfrm>
            <a:prstGeom prst="rect">
              <a:avLst/>
            </a:prstGeom>
            <a:gradFill rotWithShape="1">
              <a:gsLst>
                <a:gs pos="0">
                  <a:srgbClr val="000099"/>
                </a:gs>
                <a:gs pos="100000">
                  <a:srgbClr val="9E9ED8"/>
                </a:gs>
              </a:gsLst>
              <a:lin ang="5400000" scaled="1"/>
            </a:gradFill>
            <a:ln w="9525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0" tIns="0" rIns="0" bIns="0" anchorCtr="1"/>
            <a:lstStyle/>
            <a:p>
              <a:endParaRPr lang="en-US" sz="1000" b="1" dirty="0">
                <a:solidFill>
                  <a:srgbClr val="FFFFFF"/>
                </a:solidFill>
              </a:endParaRPr>
            </a:p>
            <a:p>
              <a:pPr algn="ctr"/>
              <a:r>
                <a:rPr lang="en-US" sz="1000" b="1" dirty="0" smtClean="0">
                  <a:solidFill>
                    <a:srgbClr val="FFFFFF"/>
                  </a:solidFill>
                </a:rPr>
                <a:t>Programmable Real-time Unit &amp; Industrial Communication Sub-System (PRU-ICSS)</a:t>
              </a:r>
              <a:r>
                <a:rPr lang="en-US" sz="1000" baseline="30000" dirty="0" smtClean="0">
                  <a:solidFill>
                    <a:srgbClr val="FFFFFF"/>
                  </a:solidFill>
                </a:rPr>
                <a:t>∆</a:t>
              </a:r>
              <a:endParaRPr lang="en-US" sz="1000" b="1" dirty="0">
                <a:solidFill>
                  <a:srgbClr val="FFFFFF"/>
                </a:solidFill>
              </a:endParaRPr>
            </a:p>
            <a:p>
              <a:pPr algn="ctr"/>
              <a:endParaRPr lang="en-US" sz="1000" b="1" dirty="0">
                <a:solidFill>
                  <a:srgbClr val="FFFFFF"/>
                </a:solidFill>
              </a:endParaRPr>
            </a:p>
          </p:txBody>
        </p:sp>
        <p:sp>
          <p:nvSpPr>
            <p:cNvPr id="73" name="Rectangle 20" descr="carre bleu"/>
            <p:cNvSpPr>
              <a:spLocks noChangeArrowheads="1"/>
            </p:cNvSpPr>
            <p:nvPr/>
          </p:nvSpPr>
          <p:spPr bwMode="gray">
            <a:xfrm>
              <a:off x="6562725" y="1997075"/>
              <a:ext cx="1057275" cy="365125"/>
            </a:xfrm>
            <a:prstGeom prst="rect">
              <a:avLst/>
            </a:prstGeom>
            <a:blipFill dpi="0" rotWithShape="1">
              <a:blip r:embed="rId2" cstate="print"/>
              <a:srcRect/>
              <a:stretch>
                <a:fillRect/>
              </a:stretch>
            </a:blipFill>
            <a:ln>
              <a:noFill/>
            </a:ln>
            <a:extLst/>
          </p:spPr>
          <p:txBody>
            <a:bodyPr anchor="ctr"/>
            <a:lstStyle/>
            <a:p>
              <a:pPr fontAlgn="auto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00" b="1" dirty="0">
                  <a:solidFill>
                    <a:schemeClr val="bg1"/>
                  </a:solidFill>
                  <a:latin typeface="Arial Narrow" pitchFamily="34" charset="0"/>
                </a:rPr>
                <a:t>17x17/0.65</a:t>
              </a:r>
              <a:r>
                <a:rPr lang="en-US" sz="1000" b="1" dirty="0">
                  <a:solidFill>
                    <a:srgbClr val="FFFFFF"/>
                  </a:solidFill>
                  <a:latin typeface="Arial Narrow" pitchFamily="34" charset="0"/>
                  <a:ea typeface="ＭＳ Ｐゴシック" pitchFamily="34" charset="-128"/>
                </a:rPr>
                <a:t>mm</a:t>
              </a:r>
              <a:r>
                <a:rPr lang="en-US" sz="1000" dirty="0">
                  <a:solidFill>
                    <a:srgbClr val="FFFFFF"/>
                  </a:solidFill>
                  <a:latin typeface="Arial" pitchFamily="34" charset="0"/>
                </a:rPr>
                <a:t> †</a:t>
              </a:r>
              <a:endParaRPr lang="en-US" sz="1000" b="1" dirty="0">
                <a:solidFill>
                  <a:schemeClr val="bg1"/>
                </a:solidFill>
                <a:latin typeface="Arial Narrow" pitchFamily="34" charset="0"/>
                <a:ea typeface="ＭＳ Ｐゴシック" pitchFamily="34" charset="-128"/>
              </a:endParaRPr>
            </a:p>
          </p:txBody>
        </p:sp>
        <p:sp>
          <p:nvSpPr>
            <p:cNvPr id="75" name="Rectangle 13" descr="carre vert"/>
            <p:cNvSpPr>
              <a:spLocks noChangeArrowheads="1"/>
            </p:cNvSpPr>
            <p:nvPr/>
          </p:nvSpPr>
          <p:spPr bwMode="gray">
            <a:xfrm>
              <a:off x="1922462" y="1997075"/>
              <a:ext cx="914400" cy="365125"/>
            </a:xfrm>
            <a:prstGeom prst="rect">
              <a:avLst/>
            </a:prstGeom>
            <a:blipFill dpi="0" rotWithShape="1">
              <a:blip r:embed="rId3" cstate="print"/>
              <a:srcRect/>
              <a:stretch>
                <a:fillRect/>
              </a:stretch>
            </a:blip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85000"/>
                </a:lnSpc>
              </a:pPr>
              <a:r>
                <a:rPr lang="en-US" sz="1100" b="1" dirty="0">
                  <a:solidFill>
                    <a:srgbClr val="FFFFFF"/>
                  </a:solidFill>
                  <a:latin typeface="Arial Narrow" pitchFamily="34" charset="0"/>
                  <a:ea typeface="ＭＳ Ｐゴシック" pitchFamily="34" charset="-128"/>
                </a:rPr>
                <a:t>8</a:t>
              </a:r>
              <a:r>
                <a:rPr lang="en-US" sz="1100" b="1" dirty="0" smtClean="0">
                  <a:solidFill>
                    <a:srgbClr val="FFFFFF"/>
                  </a:solidFill>
                  <a:latin typeface="Arial Narrow" pitchFamily="34" charset="0"/>
                  <a:ea typeface="ＭＳ Ｐゴシック" pitchFamily="34" charset="-128"/>
                </a:rPr>
                <a:t>00/1000</a:t>
              </a:r>
              <a:r>
                <a:rPr lang="en-US" sz="1100" b="1" dirty="0">
                  <a:solidFill>
                    <a:srgbClr val="FFFFFF"/>
                  </a:solidFill>
                  <a:latin typeface="Arial Narrow" pitchFamily="34" charset="0"/>
                  <a:ea typeface="ＭＳ Ｐゴシック" pitchFamily="34" charset="-128"/>
                </a:rPr>
                <a:t>*</a:t>
              </a:r>
              <a:endParaRPr lang="en-US" sz="1000" b="1" dirty="0">
                <a:solidFill>
                  <a:srgbClr val="FFFFFF"/>
                </a:solidFill>
                <a:latin typeface="Arial Narrow" pitchFamily="34" charset="0"/>
                <a:ea typeface="ＭＳ Ｐゴシック" pitchFamily="34" charset="-128"/>
              </a:endParaRPr>
            </a:p>
          </p:txBody>
        </p:sp>
        <p:sp>
          <p:nvSpPr>
            <p:cNvPr id="80" name="Rectangle 20" descr="carre bleu"/>
            <p:cNvSpPr>
              <a:spLocks noChangeArrowheads="1"/>
            </p:cNvSpPr>
            <p:nvPr/>
          </p:nvSpPr>
          <p:spPr bwMode="gray">
            <a:xfrm>
              <a:off x="6562725" y="2672743"/>
              <a:ext cx="1057275" cy="365125"/>
            </a:xfrm>
            <a:prstGeom prst="rect">
              <a:avLst/>
            </a:prstGeom>
            <a:blipFill dpi="0" rotWithShape="1">
              <a:blip r:embed="rId2" cstate="print"/>
              <a:srcRect/>
              <a:stretch>
                <a:fillRect/>
              </a:stretch>
            </a:blipFill>
            <a:ln>
              <a:noFill/>
            </a:ln>
            <a:extLst/>
          </p:spPr>
          <p:txBody>
            <a:bodyPr anchor="ctr"/>
            <a:lstStyle/>
            <a:p>
              <a:pPr fontAlgn="auto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00" b="1" dirty="0">
                <a:solidFill>
                  <a:srgbClr val="FFFFFF"/>
                </a:solidFill>
                <a:latin typeface="Arial Narrow" pitchFamily="34" charset="0"/>
                <a:ea typeface="ＭＳ Ｐゴシック" pitchFamily="34" charset="-128"/>
              </a:endParaRPr>
            </a:p>
            <a:p>
              <a:pPr fontAlgn="auto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00" b="1" dirty="0">
                  <a:solidFill>
                    <a:schemeClr val="bg1"/>
                  </a:solidFill>
                  <a:latin typeface="Arial Narrow" pitchFamily="34" charset="0"/>
                </a:rPr>
                <a:t>17x17/0.65</a:t>
              </a:r>
              <a:r>
                <a:rPr lang="en-US" sz="1000" b="1" dirty="0">
                  <a:solidFill>
                    <a:srgbClr val="FFFFFF"/>
                  </a:solidFill>
                  <a:latin typeface="Arial Narrow" pitchFamily="34" charset="0"/>
                  <a:ea typeface="ＭＳ Ｐゴシック" pitchFamily="34" charset="-128"/>
                </a:rPr>
                <a:t>mm</a:t>
              </a:r>
              <a:r>
                <a:rPr lang="en-US" sz="1000" dirty="0">
                  <a:solidFill>
                    <a:srgbClr val="FFFFFF"/>
                  </a:solidFill>
                  <a:latin typeface="Arial" pitchFamily="34" charset="0"/>
                </a:rPr>
                <a:t> †</a:t>
              </a:r>
              <a:endParaRPr lang="en-US" sz="1000" b="1" dirty="0">
                <a:solidFill>
                  <a:schemeClr val="bg1"/>
                </a:solidFill>
                <a:latin typeface="Arial Narrow" pitchFamily="34" charset="0"/>
                <a:ea typeface="ＭＳ Ｐゴシック" pitchFamily="34" charset="-128"/>
              </a:endParaRPr>
            </a:p>
            <a:p>
              <a:pPr fontAlgn="auto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00" b="1" dirty="0">
                <a:solidFill>
                  <a:srgbClr val="FFFFFF"/>
                </a:solidFill>
                <a:latin typeface="Arial Narrow" pitchFamily="34" charset="0"/>
                <a:ea typeface="ＭＳ Ｐゴシック" pitchFamily="34" charset="-128"/>
              </a:endParaRPr>
            </a:p>
          </p:txBody>
        </p:sp>
        <p:sp>
          <p:nvSpPr>
            <p:cNvPr id="82" name="Rectangle 13" descr="carre vert"/>
            <p:cNvSpPr>
              <a:spLocks noChangeArrowheads="1"/>
            </p:cNvSpPr>
            <p:nvPr/>
          </p:nvSpPr>
          <p:spPr bwMode="gray">
            <a:xfrm>
              <a:off x="1922462" y="2690999"/>
              <a:ext cx="914400" cy="365125"/>
            </a:xfrm>
            <a:prstGeom prst="rect">
              <a:avLst/>
            </a:prstGeom>
            <a:blipFill dpi="0" rotWithShape="1">
              <a:blip r:embed="rId3" cstate="print"/>
              <a:srcRect/>
              <a:stretch>
                <a:fillRect/>
              </a:stretch>
            </a:blip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85000"/>
                </a:lnSpc>
              </a:pPr>
              <a:r>
                <a:rPr lang="en-US" sz="1100" b="1" dirty="0">
                  <a:solidFill>
                    <a:srgbClr val="FFFFFF"/>
                  </a:solidFill>
                  <a:latin typeface="Arial Narrow" pitchFamily="34" charset="0"/>
                  <a:ea typeface="ＭＳ Ｐゴシック" pitchFamily="34" charset="-128"/>
                </a:rPr>
                <a:t>8</a:t>
              </a:r>
              <a:r>
                <a:rPr lang="en-US" sz="1100" b="1" dirty="0" smtClean="0">
                  <a:solidFill>
                    <a:srgbClr val="FFFFFF"/>
                  </a:solidFill>
                  <a:latin typeface="Arial Narrow" pitchFamily="34" charset="0"/>
                  <a:ea typeface="ＭＳ Ｐゴシック" pitchFamily="34" charset="-128"/>
                </a:rPr>
                <a:t>00/1000</a:t>
              </a:r>
              <a:r>
                <a:rPr lang="en-US" sz="1100" b="1" dirty="0">
                  <a:solidFill>
                    <a:srgbClr val="FFFFFF"/>
                  </a:solidFill>
                  <a:latin typeface="Arial Narrow" pitchFamily="34" charset="0"/>
                  <a:ea typeface="ＭＳ Ｐゴシック" pitchFamily="34" charset="-128"/>
                </a:rPr>
                <a:t>*</a:t>
              </a:r>
            </a:p>
          </p:txBody>
        </p:sp>
        <p:sp>
          <p:nvSpPr>
            <p:cNvPr id="83" name="Rectangle 20" descr="carre bleu"/>
            <p:cNvSpPr>
              <a:spLocks noChangeArrowheads="1"/>
            </p:cNvSpPr>
            <p:nvPr/>
          </p:nvSpPr>
          <p:spPr bwMode="gray">
            <a:xfrm>
              <a:off x="3156902" y="2691354"/>
              <a:ext cx="914400" cy="365125"/>
            </a:xfrm>
            <a:prstGeom prst="rect">
              <a:avLst/>
            </a:prstGeom>
            <a:blipFill dpi="0" rotWithShape="1">
              <a:blip r:embed="rId2" cstate="print"/>
              <a:srcRect/>
              <a:stretch>
                <a:fillRect/>
              </a:stretch>
            </a:blip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marL="342900" indent="-342900" algn="ctr">
                <a:lnSpc>
                  <a:spcPct val="85000"/>
                </a:lnSpc>
              </a:pPr>
              <a:r>
                <a:rPr lang="en-US" sz="1000" b="1" dirty="0">
                  <a:solidFill>
                    <a:srgbClr val="FFFFFF"/>
                  </a:solidFill>
                  <a:latin typeface="Arial Narrow" pitchFamily="34" charset="0"/>
                  <a:ea typeface="ＭＳ Ｐゴシック" pitchFamily="34" charset="-128"/>
                </a:rPr>
                <a:t>3D graphics</a:t>
              </a:r>
            </a:p>
          </p:txBody>
        </p:sp>
        <p:sp>
          <p:nvSpPr>
            <p:cNvPr id="84" name="Rectangle 20" descr="carre bleu"/>
            <p:cNvSpPr>
              <a:spLocks noChangeArrowheads="1"/>
            </p:cNvSpPr>
            <p:nvPr/>
          </p:nvSpPr>
          <p:spPr bwMode="gray">
            <a:xfrm>
              <a:off x="6562725" y="3423478"/>
              <a:ext cx="1057275" cy="365125"/>
            </a:xfrm>
            <a:prstGeom prst="rect">
              <a:avLst/>
            </a:prstGeom>
            <a:blipFill dpi="0" rotWithShape="1">
              <a:blip r:embed="rId2" cstate="print"/>
              <a:srcRect/>
              <a:stretch>
                <a:fillRect/>
              </a:stretch>
            </a:blipFill>
            <a:ln>
              <a:noFill/>
            </a:ln>
            <a:extLst/>
          </p:spPr>
          <p:txBody>
            <a:bodyPr anchor="ctr"/>
            <a:lstStyle/>
            <a:p>
              <a:pPr fontAlgn="auto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00" b="1" dirty="0">
                <a:solidFill>
                  <a:srgbClr val="FFFFFF"/>
                </a:solidFill>
                <a:latin typeface="Arial Narrow" pitchFamily="34" charset="0"/>
                <a:ea typeface="ＭＳ Ｐゴシック" pitchFamily="34" charset="-128"/>
              </a:endParaRPr>
            </a:p>
            <a:p>
              <a:pPr fontAlgn="auto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00" b="1" dirty="0">
                  <a:solidFill>
                    <a:schemeClr val="bg1"/>
                  </a:solidFill>
                  <a:latin typeface="Arial Narrow" pitchFamily="34" charset="0"/>
                </a:rPr>
                <a:t>17x17/0.65</a:t>
              </a:r>
              <a:r>
                <a:rPr lang="en-US" sz="1000" b="1" dirty="0">
                  <a:solidFill>
                    <a:srgbClr val="FFFFFF"/>
                  </a:solidFill>
                  <a:latin typeface="Arial Narrow" pitchFamily="34" charset="0"/>
                  <a:ea typeface="ＭＳ Ｐゴシック" pitchFamily="34" charset="-128"/>
                </a:rPr>
                <a:t>mm</a:t>
              </a:r>
              <a:r>
                <a:rPr lang="en-US" sz="1000" dirty="0">
                  <a:solidFill>
                    <a:srgbClr val="FFFFFF"/>
                  </a:solidFill>
                  <a:latin typeface="Arial" pitchFamily="34" charset="0"/>
                </a:rPr>
                <a:t> †</a:t>
              </a:r>
              <a:endParaRPr lang="en-US" sz="1000" b="1" dirty="0">
                <a:solidFill>
                  <a:schemeClr val="bg1"/>
                </a:solidFill>
                <a:latin typeface="Arial Narrow" pitchFamily="34" charset="0"/>
                <a:ea typeface="ＭＳ Ｐゴシック" pitchFamily="34" charset="-128"/>
              </a:endParaRPr>
            </a:p>
            <a:p>
              <a:pPr fontAlgn="auto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00" b="1" dirty="0">
                <a:solidFill>
                  <a:srgbClr val="FFFFFF"/>
                </a:solidFill>
                <a:latin typeface="Arial Narrow" pitchFamily="34" charset="0"/>
                <a:ea typeface="ＭＳ Ｐゴシック" pitchFamily="34" charset="-128"/>
              </a:endParaRPr>
            </a:p>
          </p:txBody>
        </p:sp>
        <p:sp>
          <p:nvSpPr>
            <p:cNvPr id="86" name="Rectangle 13" descr="carre vert"/>
            <p:cNvSpPr>
              <a:spLocks noChangeArrowheads="1"/>
            </p:cNvSpPr>
            <p:nvPr/>
          </p:nvSpPr>
          <p:spPr bwMode="gray">
            <a:xfrm>
              <a:off x="1922462" y="3423478"/>
              <a:ext cx="914400" cy="365125"/>
            </a:xfrm>
            <a:prstGeom prst="rect">
              <a:avLst/>
            </a:prstGeom>
            <a:blipFill dpi="0" rotWithShape="1">
              <a:blip r:embed="rId3" cstate="print"/>
              <a:srcRect/>
              <a:stretch>
                <a:fillRect/>
              </a:stretch>
            </a:blip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85000"/>
                </a:lnSpc>
              </a:pPr>
              <a:r>
                <a:rPr lang="en-US" sz="1100" b="1" dirty="0">
                  <a:solidFill>
                    <a:srgbClr val="FFFFFF"/>
                  </a:solidFill>
                  <a:latin typeface="Arial Narrow" pitchFamily="34" charset="0"/>
                  <a:ea typeface="ＭＳ Ｐゴシック" pitchFamily="34" charset="-128"/>
                </a:rPr>
                <a:t>8</a:t>
              </a:r>
              <a:r>
                <a:rPr lang="en-US" sz="1100" b="1" dirty="0" smtClean="0">
                  <a:solidFill>
                    <a:srgbClr val="FFFFFF"/>
                  </a:solidFill>
                  <a:latin typeface="Arial Narrow" pitchFamily="34" charset="0"/>
                  <a:ea typeface="ＭＳ Ｐゴシック" pitchFamily="34" charset="-128"/>
                </a:rPr>
                <a:t>00/1000</a:t>
              </a:r>
              <a:r>
                <a:rPr lang="en-US" sz="1100" b="1" dirty="0">
                  <a:solidFill>
                    <a:srgbClr val="FFFFFF"/>
                  </a:solidFill>
                  <a:latin typeface="Arial Narrow" pitchFamily="34" charset="0"/>
                  <a:ea typeface="ＭＳ Ｐゴシック" pitchFamily="34" charset="-128"/>
                </a:rPr>
                <a:t>*</a:t>
              </a:r>
            </a:p>
          </p:txBody>
        </p:sp>
        <p:sp>
          <p:nvSpPr>
            <p:cNvPr id="87" name="Rectangle 20" descr="carre bleu"/>
            <p:cNvSpPr>
              <a:spLocks noChangeArrowheads="1"/>
            </p:cNvSpPr>
            <p:nvPr/>
          </p:nvSpPr>
          <p:spPr bwMode="gray">
            <a:xfrm>
              <a:off x="6562725" y="4114800"/>
              <a:ext cx="1057275" cy="365125"/>
            </a:xfrm>
            <a:prstGeom prst="rect">
              <a:avLst/>
            </a:prstGeom>
            <a:blipFill dpi="0" rotWithShape="1">
              <a:blip r:embed="rId2" cstate="print"/>
              <a:srcRect/>
              <a:stretch>
                <a:fillRect/>
              </a:stretch>
            </a:blipFill>
            <a:ln>
              <a:noFill/>
            </a:ln>
            <a:extLst/>
          </p:spPr>
          <p:txBody>
            <a:bodyPr anchor="ctr"/>
            <a:lstStyle/>
            <a:p>
              <a:pPr fontAlgn="auto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00" b="1" dirty="0">
                <a:solidFill>
                  <a:srgbClr val="FFFFFF"/>
                </a:solidFill>
                <a:latin typeface="Arial Narrow" pitchFamily="34" charset="0"/>
                <a:ea typeface="ＭＳ Ｐゴシック" pitchFamily="34" charset="-128"/>
              </a:endParaRPr>
            </a:p>
            <a:p>
              <a:pPr fontAlgn="auto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00" b="1" dirty="0">
                  <a:solidFill>
                    <a:schemeClr val="bg1"/>
                  </a:solidFill>
                  <a:latin typeface="Arial Narrow" pitchFamily="34" charset="0"/>
                </a:rPr>
                <a:t>17x17/0.65</a:t>
              </a:r>
              <a:r>
                <a:rPr lang="en-US" sz="1000" b="1" dirty="0">
                  <a:solidFill>
                    <a:srgbClr val="FFFFFF"/>
                  </a:solidFill>
                  <a:latin typeface="Arial Narrow" pitchFamily="34" charset="0"/>
                  <a:ea typeface="ＭＳ Ｐゴシック" pitchFamily="34" charset="-128"/>
                </a:rPr>
                <a:t>mm</a:t>
              </a:r>
              <a:r>
                <a:rPr lang="en-US" sz="1000" dirty="0">
                  <a:solidFill>
                    <a:srgbClr val="FFFFFF"/>
                  </a:solidFill>
                  <a:latin typeface="Arial" pitchFamily="34" charset="0"/>
                </a:rPr>
                <a:t> †</a:t>
              </a:r>
              <a:endParaRPr lang="en-US" sz="1000" b="1" dirty="0">
                <a:solidFill>
                  <a:schemeClr val="bg1"/>
                </a:solidFill>
                <a:latin typeface="Arial Narrow" pitchFamily="34" charset="0"/>
                <a:ea typeface="ＭＳ Ｐゴシック" pitchFamily="34" charset="-128"/>
              </a:endParaRPr>
            </a:p>
            <a:p>
              <a:pPr fontAlgn="auto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00" b="1" dirty="0">
                <a:solidFill>
                  <a:srgbClr val="FFFFFF"/>
                </a:solidFill>
                <a:latin typeface="Arial Narrow" pitchFamily="34" charset="0"/>
                <a:ea typeface="ＭＳ Ｐゴシック" pitchFamily="34" charset="-128"/>
              </a:endParaRPr>
            </a:p>
          </p:txBody>
        </p:sp>
        <p:sp>
          <p:nvSpPr>
            <p:cNvPr id="89" name="Rectangle 13" descr="carre vert"/>
            <p:cNvSpPr>
              <a:spLocks noChangeArrowheads="1"/>
            </p:cNvSpPr>
            <p:nvPr/>
          </p:nvSpPr>
          <p:spPr bwMode="gray">
            <a:xfrm>
              <a:off x="1922462" y="4114800"/>
              <a:ext cx="914400" cy="365125"/>
            </a:xfrm>
            <a:prstGeom prst="rect">
              <a:avLst/>
            </a:prstGeom>
            <a:blipFill dpi="0" rotWithShape="1">
              <a:blip r:embed="rId3" cstate="print"/>
              <a:srcRect/>
              <a:stretch>
                <a:fillRect/>
              </a:stretch>
            </a:blip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85000"/>
                </a:lnSpc>
              </a:pPr>
              <a:r>
                <a:rPr lang="en-US" sz="1100" b="1" dirty="0">
                  <a:solidFill>
                    <a:srgbClr val="FFFFFF"/>
                  </a:solidFill>
                  <a:latin typeface="Arial Narrow" pitchFamily="34" charset="0"/>
                  <a:ea typeface="ＭＳ Ｐゴシック" pitchFamily="34" charset="-128"/>
                </a:rPr>
                <a:t>8</a:t>
              </a:r>
              <a:r>
                <a:rPr lang="en-US" sz="1100" b="1" dirty="0" smtClean="0">
                  <a:solidFill>
                    <a:srgbClr val="FFFFFF"/>
                  </a:solidFill>
                  <a:latin typeface="Arial Narrow" pitchFamily="34" charset="0"/>
                  <a:ea typeface="ＭＳ Ｐゴシック" pitchFamily="34" charset="-128"/>
                </a:rPr>
                <a:t>00/1000</a:t>
              </a:r>
              <a:r>
                <a:rPr lang="en-US" sz="1100" b="1" dirty="0">
                  <a:solidFill>
                    <a:srgbClr val="FFFFFF"/>
                  </a:solidFill>
                  <a:latin typeface="Arial Narrow" pitchFamily="34" charset="0"/>
                  <a:ea typeface="ＭＳ Ｐゴシック" pitchFamily="34" charset="-128"/>
                </a:rPr>
                <a:t>*</a:t>
              </a:r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624840" y="2259049"/>
              <a:ext cx="369332" cy="1703351"/>
            </a:xfrm>
            <a:prstGeom prst="rect">
              <a:avLst/>
            </a:prstGeom>
            <a:noFill/>
          </p:spPr>
          <p:txBody>
            <a:bodyPr vert="vert270"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b="1" dirty="0">
                  <a:solidFill>
                    <a:srgbClr val="000000"/>
                  </a:solidFill>
                  <a:latin typeface="Arial"/>
                  <a:cs typeface="+mn-cs"/>
                </a:rPr>
                <a:t>Pin-to-Pin Compatible</a:t>
              </a:r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7772400" y="2286000"/>
              <a:ext cx="369888" cy="1622425"/>
            </a:xfrm>
            <a:prstGeom prst="rect">
              <a:avLst/>
            </a:prstGeom>
            <a:noFill/>
          </p:spPr>
          <p:txBody>
            <a:bodyPr vert="vert"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b="1" dirty="0">
                  <a:solidFill>
                    <a:srgbClr val="000000"/>
                  </a:solidFill>
                  <a:latin typeface="Arial"/>
                  <a:cs typeface="+mn-cs"/>
                </a:rPr>
                <a:t>Software Compatible</a:t>
              </a:r>
            </a:p>
          </p:txBody>
        </p:sp>
        <p:grpSp>
          <p:nvGrpSpPr>
            <p:cNvPr id="2" name="Group 2"/>
            <p:cNvGrpSpPr>
              <a:grpSpLocks/>
            </p:cNvGrpSpPr>
            <p:nvPr/>
          </p:nvGrpSpPr>
          <p:grpSpPr bwMode="auto">
            <a:xfrm>
              <a:off x="1031941" y="1905000"/>
              <a:ext cx="644459" cy="554797"/>
              <a:chOff x="949325" y="2268538"/>
              <a:chExt cx="522288" cy="481012"/>
            </a:xfrm>
          </p:grpSpPr>
          <p:pic>
            <p:nvPicPr>
              <p:cNvPr id="93" name="Picture 216" descr="2008_chip copy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968375" y="2268538"/>
                <a:ext cx="481013" cy="48101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94" name="Text Box 218"/>
              <p:cNvSpPr txBox="1">
                <a:spLocks noChangeArrowheads="1"/>
              </p:cNvSpPr>
              <p:nvPr/>
            </p:nvSpPr>
            <p:spPr bwMode="auto">
              <a:xfrm>
                <a:off x="949325" y="2332817"/>
                <a:ext cx="522288" cy="2134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0" rIns="0"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000" b="1" dirty="0" smtClean="0">
                    <a:solidFill>
                      <a:srgbClr val="FFFFFF"/>
                    </a:solidFill>
                    <a:latin typeface="Arial Narrow" pitchFamily="34" charset="0"/>
                  </a:rPr>
                  <a:t>AM4379</a:t>
                </a:r>
                <a:endParaRPr lang="en-US" sz="1000" b="1" baseline="30000" dirty="0">
                  <a:solidFill>
                    <a:srgbClr val="FFFFFF"/>
                  </a:solidFill>
                  <a:latin typeface="Arial Narrow" pitchFamily="34" charset="0"/>
                </a:endParaRPr>
              </a:p>
            </p:txBody>
          </p:sp>
        </p:grpSp>
        <p:grpSp>
          <p:nvGrpSpPr>
            <p:cNvPr id="3" name="Group 5"/>
            <p:cNvGrpSpPr>
              <a:grpSpLocks/>
            </p:cNvGrpSpPr>
            <p:nvPr/>
          </p:nvGrpSpPr>
          <p:grpSpPr bwMode="auto">
            <a:xfrm>
              <a:off x="1031941" y="2617215"/>
              <a:ext cx="644459" cy="554797"/>
              <a:chOff x="955675" y="3290888"/>
              <a:chExt cx="522288" cy="481012"/>
            </a:xfrm>
          </p:grpSpPr>
          <p:pic>
            <p:nvPicPr>
              <p:cNvPr id="99" name="Picture 216" descr="2008_chip copy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974725" y="3290888"/>
                <a:ext cx="481013" cy="48101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00" name="Text Box 218"/>
              <p:cNvSpPr txBox="1">
                <a:spLocks noChangeArrowheads="1"/>
              </p:cNvSpPr>
              <p:nvPr/>
            </p:nvSpPr>
            <p:spPr bwMode="auto">
              <a:xfrm>
                <a:off x="955675" y="3355167"/>
                <a:ext cx="522288" cy="2134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0" rIns="0"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000" b="1" dirty="0" smtClean="0">
                    <a:solidFill>
                      <a:srgbClr val="FFFFFF"/>
                    </a:solidFill>
                    <a:latin typeface="Arial Narrow" pitchFamily="34" charset="0"/>
                  </a:rPr>
                  <a:t>AM4378</a:t>
                </a:r>
                <a:endParaRPr lang="en-US" sz="1000" b="1" baseline="30000" dirty="0">
                  <a:solidFill>
                    <a:srgbClr val="FFFFFF"/>
                  </a:solidFill>
                  <a:latin typeface="Arial Narrow" pitchFamily="34" charset="0"/>
                </a:endParaRPr>
              </a:p>
            </p:txBody>
          </p:sp>
        </p:grpSp>
        <p:grpSp>
          <p:nvGrpSpPr>
            <p:cNvPr id="4" name="Group 7"/>
            <p:cNvGrpSpPr>
              <a:grpSpLocks/>
            </p:cNvGrpSpPr>
            <p:nvPr/>
          </p:nvGrpSpPr>
          <p:grpSpPr bwMode="auto">
            <a:xfrm>
              <a:off x="1031941" y="3331403"/>
              <a:ext cx="644459" cy="554797"/>
              <a:chOff x="962025" y="3802063"/>
              <a:chExt cx="522288" cy="481012"/>
            </a:xfrm>
          </p:grpSpPr>
          <p:pic>
            <p:nvPicPr>
              <p:cNvPr id="102" name="Picture 216" descr="2008_chip copy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981075" y="3802063"/>
                <a:ext cx="481013" cy="48101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03" name="Text Box 218"/>
              <p:cNvSpPr txBox="1">
                <a:spLocks noChangeArrowheads="1"/>
              </p:cNvSpPr>
              <p:nvPr/>
            </p:nvSpPr>
            <p:spPr bwMode="auto">
              <a:xfrm>
                <a:off x="962025" y="3866342"/>
                <a:ext cx="522288" cy="2134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0" rIns="0"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000" b="1" dirty="0" smtClean="0">
                    <a:solidFill>
                      <a:srgbClr val="FFFFFF"/>
                    </a:solidFill>
                    <a:latin typeface="Arial Narrow" pitchFamily="34" charset="0"/>
                  </a:rPr>
                  <a:t>AM4377</a:t>
                </a:r>
                <a:endParaRPr lang="en-US" sz="1000" b="1" baseline="30000" dirty="0">
                  <a:solidFill>
                    <a:srgbClr val="FFFFFF"/>
                  </a:solidFill>
                  <a:latin typeface="Arial Narrow" pitchFamily="34" charset="0"/>
                </a:endParaRPr>
              </a:p>
            </p:txBody>
          </p:sp>
        </p:grpSp>
        <p:grpSp>
          <p:nvGrpSpPr>
            <p:cNvPr id="5" name="Group 8"/>
            <p:cNvGrpSpPr>
              <a:grpSpLocks/>
            </p:cNvGrpSpPr>
            <p:nvPr/>
          </p:nvGrpSpPr>
          <p:grpSpPr bwMode="auto">
            <a:xfrm>
              <a:off x="1031941" y="4038600"/>
              <a:ext cx="644459" cy="554797"/>
              <a:chOff x="962025" y="4316413"/>
              <a:chExt cx="522288" cy="481012"/>
            </a:xfrm>
          </p:grpSpPr>
          <p:pic>
            <p:nvPicPr>
              <p:cNvPr id="105" name="Picture 216" descr="2008_chip copy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981075" y="4316413"/>
                <a:ext cx="481013" cy="48101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06" name="Text Box 218"/>
              <p:cNvSpPr txBox="1">
                <a:spLocks noChangeArrowheads="1"/>
              </p:cNvSpPr>
              <p:nvPr/>
            </p:nvSpPr>
            <p:spPr bwMode="auto">
              <a:xfrm>
                <a:off x="962025" y="4380692"/>
                <a:ext cx="522288" cy="2134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0" rIns="0"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000" b="1" dirty="0" smtClean="0">
                    <a:solidFill>
                      <a:srgbClr val="FFFFFF"/>
                    </a:solidFill>
                    <a:latin typeface="Arial Narrow" pitchFamily="34" charset="0"/>
                  </a:rPr>
                  <a:t>AM4376</a:t>
                </a:r>
                <a:endParaRPr lang="en-US" sz="1000" b="1" baseline="30000" dirty="0">
                  <a:solidFill>
                    <a:srgbClr val="FFFFFF"/>
                  </a:solidFill>
                  <a:latin typeface="Arial Narrow" pitchFamily="34" charset="0"/>
                </a:endParaRPr>
              </a:p>
            </p:txBody>
          </p:sp>
        </p:grpSp>
        <p:sp>
          <p:nvSpPr>
            <p:cNvPr id="107" name="Rectangle 20" descr="carre bleu"/>
            <p:cNvSpPr>
              <a:spLocks noChangeArrowheads="1"/>
            </p:cNvSpPr>
            <p:nvPr/>
          </p:nvSpPr>
          <p:spPr bwMode="gray">
            <a:xfrm>
              <a:off x="4343400" y="1997075"/>
              <a:ext cx="1924050" cy="365125"/>
            </a:xfrm>
            <a:prstGeom prst="rect">
              <a:avLst/>
            </a:prstGeom>
            <a:blipFill dpi="0" rotWithShape="1">
              <a:blip r:embed="rId5" cstate="print"/>
              <a:srcRect/>
              <a:stretch>
                <a:fillRect/>
              </a:stretch>
            </a:blip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85000"/>
                </a:lnSpc>
              </a:pPr>
              <a:endParaRPr lang="en-US" sz="1100" b="1" dirty="0">
                <a:solidFill>
                  <a:srgbClr val="FFFFFF"/>
                </a:solidFill>
                <a:latin typeface="Arial Narrow" pitchFamily="34" charset="0"/>
                <a:ea typeface="ＭＳ Ｐゴシック" pitchFamily="34" charset="-128"/>
              </a:endParaRPr>
            </a:p>
            <a:p>
              <a:pPr algn="ctr" fontAlgn="auto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100" b="1" dirty="0">
                  <a:solidFill>
                    <a:srgbClr val="FFFFFF"/>
                  </a:solidFill>
                  <a:latin typeface="Arial Narrow" pitchFamily="34" charset="0"/>
                  <a:ea typeface="ＭＳ Ｐゴシック" pitchFamily="34" charset="-128"/>
                </a:rPr>
                <a:t>PRU-ICSS + </a:t>
              </a:r>
              <a:r>
                <a:rPr lang="en-US" sz="1100" b="1" dirty="0" err="1">
                  <a:solidFill>
                    <a:srgbClr val="FFFFFF"/>
                  </a:solidFill>
                  <a:latin typeface="Arial Narrow" pitchFamily="34" charset="0"/>
                  <a:ea typeface="ＭＳ Ｐゴシック" pitchFamily="34" charset="-128"/>
                </a:rPr>
                <a:t>EtherCAT</a:t>
              </a:r>
              <a:r>
                <a:rPr lang="en-US" sz="1100" b="1" baseline="30000" dirty="0">
                  <a:solidFill>
                    <a:srgbClr val="FFFFFF"/>
                  </a:solidFill>
                  <a:latin typeface="Arial Narrow" pitchFamily="34" charset="0"/>
                  <a:ea typeface="ＭＳ Ｐゴシック" pitchFamily="34" charset="-128"/>
                </a:rPr>
                <a:t>®</a:t>
              </a:r>
              <a:r>
                <a:rPr lang="en-US" sz="1100" b="1" dirty="0">
                  <a:solidFill>
                    <a:srgbClr val="FFFFFF"/>
                  </a:solidFill>
                  <a:latin typeface="Arial Narrow" pitchFamily="34" charset="0"/>
                  <a:ea typeface="ＭＳ Ｐゴシック" pitchFamily="34" charset="-128"/>
                </a:rPr>
                <a:t> slave</a:t>
              </a:r>
            </a:p>
            <a:p>
              <a:pPr algn="ctr">
                <a:lnSpc>
                  <a:spcPct val="85000"/>
                </a:lnSpc>
              </a:pPr>
              <a:endParaRPr lang="en-US" sz="1100" b="1" dirty="0">
                <a:solidFill>
                  <a:srgbClr val="FFFFFF"/>
                </a:solidFill>
                <a:latin typeface="Arial Narrow" pitchFamily="34" charset="0"/>
                <a:ea typeface="ＭＳ Ｐゴシック" pitchFamily="34" charset="-128"/>
              </a:endParaRPr>
            </a:p>
          </p:txBody>
        </p:sp>
        <p:sp>
          <p:nvSpPr>
            <p:cNvPr id="109" name="AutoShape 10"/>
            <p:cNvSpPr>
              <a:spLocks noChangeArrowheads="1"/>
            </p:cNvSpPr>
            <p:nvPr/>
          </p:nvSpPr>
          <p:spPr bwMode="auto">
            <a:xfrm>
              <a:off x="2057400" y="5029200"/>
              <a:ext cx="4953000" cy="419100"/>
            </a:xfrm>
            <a:prstGeom prst="rect">
              <a:avLst/>
            </a:prstGeom>
            <a:solidFill>
              <a:srgbClr val="21608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marL="57150" indent="-57150">
                <a:buClr>
                  <a:srgbClr val="FF0000"/>
                </a:buClr>
                <a:buSzPct val="140000"/>
              </a:pPr>
              <a:r>
                <a:rPr lang="en-US" sz="1100" baseline="30000" dirty="0">
                  <a:solidFill>
                    <a:srgbClr val="FFFFFF"/>
                  </a:solidFill>
                </a:rPr>
                <a:t>∆ </a:t>
              </a:r>
              <a:r>
                <a:rPr lang="en-US" sz="1100" dirty="0">
                  <a:solidFill>
                    <a:srgbClr val="FFFFFF"/>
                  </a:solidFill>
                </a:rPr>
                <a:t>PRU-ICSS is </a:t>
              </a:r>
              <a:r>
                <a:rPr lang="en-US" sz="1100" dirty="0" smtClean="0">
                  <a:solidFill>
                    <a:srgbClr val="FFFFFF"/>
                  </a:solidFill>
                </a:rPr>
                <a:t>commonly used </a:t>
              </a:r>
              <a:r>
                <a:rPr lang="en-US" sz="1100" dirty="0">
                  <a:solidFill>
                    <a:srgbClr val="FFFFFF"/>
                  </a:solidFill>
                </a:rPr>
                <a:t>for slave industrial communication protocols such as PROFIBUS, PROFINET</a:t>
              </a:r>
              <a:r>
                <a:rPr lang="en-US" sz="1100" baseline="30000" dirty="0">
                  <a:solidFill>
                    <a:srgbClr val="FFFFFF"/>
                  </a:solidFill>
                </a:rPr>
                <a:t>®</a:t>
              </a:r>
              <a:r>
                <a:rPr lang="en-US" sz="1100" dirty="0">
                  <a:solidFill>
                    <a:srgbClr val="FFFFFF"/>
                  </a:solidFill>
                </a:rPr>
                <a:t>, </a:t>
              </a:r>
              <a:r>
                <a:rPr lang="en-US" sz="1100" dirty="0" err="1">
                  <a:solidFill>
                    <a:srgbClr val="FFFFFF"/>
                  </a:solidFill>
                </a:rPr>
                <a:t>Powerlink</a:t>
              </a:r>
              <a:r>
                <a:rPr lang="en-US" sz="1100" dirty="0">
                  <a:solidFill>
                    <a:srgbClr val="FFFFFF"/>
                  </a:solidFill>
                </a:rPr>
                <a:t>, Ethernet/IP™ and </a:t>
              </a:r>
              <a:r>
                <a:rPr lang="en-US" sz="1100" dirty="0" err="1">
                  <a:solidFill>
                    <a:srgbClr val="FFFFFF"/>
                  </a:solidFill>
                </a:rPr>
                <a:t>EnDat</a:t>
              </a:r>
              <a:endParaRPr lang="en-US" sz="1100" dirty="0">
                <a:solidFill>
                  <a:srgbClr val="FFFFFF"/>
                </a:solidFill>
              </a:endParaRPr>
            </a:p>
          </p:txBody>
        </p:sp>
        <p:sp>
          <p:nvSpPr>
            <p:cNvPr id="110" name="AutoShape 10"/>
            <p:cNvSpPr>
              <a:spLocks noChangeArrowheads="1"/>
            </p:cNvSpPr>
            <p:nvPr/>
          </p:nvSpPr>
          <p:spPr bwMode="auto">
            <a:xfrm>
              <a:off x="2057400" y="5562600"/>
              <a:ext cx="4953000" cy="381000"/>
            </a:xfrm>
            <a:prstGeom prst="rect">
              <a:avLst/>
            </a:prstGeom>
            <a:solidFill>
              <a:srgbClr val="7030A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marL="114300" indent="-114300">
                <a:buClr>
                  <a:srgbClr val="FF0000"/>
                </a:buClr>
                <a:buSzPct val="140000"/>
              </a:pPr>
              <a:r>
                <a:rPr lang="en-US" sz="1100" dirty="0">
                  <a:solidFill>
                    <a:srgbClr val="FFFFFF"/>
                  </a:solidFill>
                </a:rPr>
                <a:t>† Via Channel Array technology provides 0.8mm-pitch effective layout routing rules.</a:t>
              </a:r>
            </a:p>
          </p:txBody>
        </p:sp>
        <p:sp>
          <p:nvSpPr>
            <p:cNvPr id="111" name="TextBox 1"/>
            <p:cNvSpPr txBox="1">
              <a:spLocks noChangeArrowheads="1"/>
            </p:cNvSpPr>
            <p:nvPr/>
          </p:nvSpPr>
          <p:spPr bwMode="auto">
            <a:xfrm>
              <a:off x="4997450" y="6002338"/>
              <a:ext cx="2012950" cy="2460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000"/>
                <a:t>*pending silicon characterization</a:t>
              </a:r>
            </a:p>
          </p:txBody>
        </p:sp>
        <p:sp>
          <p:nvSpPr>
            <p:cNvPr id="56" name="Rectangle 20" descr="carre bleu"/>
            <p:cNvSpPr>
              <a:spLocks noChangeArrowheads="1"/>
            </p:cNvSpPr>
            <p:nvPr/>
          </p:nvSpPr>
          <p:spPr bwMode="gray">
            <a:xfrm>
              <a:off x="3141662" y="1997075"/>
              <a:ext cx="914400" cy="365125"/>
            </a:xfrm>
            <a:prstGeom prst="rect">
              <a:avLst/>
            </a:prstGeom>
            <a:blipFill dpi="0" rotWithShape="1">
              <a:blip r:embed="rId2" cstate="print"/>
              <a:srcRect/>
              <a:stretch>
                <a:fillRect/>
              </a:stretch>
            </a:blip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marL="342900" indent="-342900" algn="ctr">
                <a:lnSpc>
                  <a:spcPct val="85000"/>
                </a:lnSpc>
              </a:pPr>
              <a:r>
                <a:rPr lang="en-US" sz="1000" b="1" dirty="0">
                  <a:solidFill>
                    <a:srgbClr val="FFFFFF"/>
                  </a:solidFill>
                  <a:latin typeface="Arial Narrow" pitchFamily="34" charset="0"/>
                  <a:ea typeface="ＭＳ Ｐゴシック" pitchFamily="34" charset="-128"/>
                </a:rPr>
                <a:t>3D graphics</a:t>
              </a:r>
            </a:p>
          </p:txBody>
        </p:sp>
        <p:sp>
          <p:nvSpPr>
            <p:cNvPr id="58" name="Rectangle 20" descr="carre bleu"/>
            <p:cNvSpPr>
              <a:spLocks noChangeArrowheads="1"/>
            </p:cNvSpPr>
            <p:nvPr/>
          </p:nvSpPr>
          <p:spPr bwMode="gray">
            <a:xfrm>
              <a:off x="4343400" y="2690999"/>
              <a:ext cx="1924050" cy="365125"/>
            </a:xfrm>
            <a:prstGeom prst="rect">
              <a:avLst/>
            </a:prstGeom>
            <a:blipFill dpi="0" rotWithShape="1">
              <a:blip r:embed="rId5" cstate="print"/>
              <a:srcRect/>
              <a:stretch>
                <a:fillRect/>
              </a:stretch>
            </a:blip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fontAlgn="auto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100" b="1" dirty="0" smtClean="0">
                  <a:solidFill>
                    <a:srgbClr val="FFFFFF"/>
                  </a:solidFill>
                  <a:latin typeface="Arial Narrow" pitchFamily="34" charset="0"/>
                  <a:ea typeface="ＭＳ Ｐゴシック" pitchFamily="34" charset="-128"/>
                </a:rPr>
                <a:t>PRU-ICSS</a:t>
              </a:r>
              <a:endParaRPr lang="en-US" sz="1100" b="1" dirty="0">
                <a:solidFill>
                  <a:srgbClr val="FFFFFF"/>
                </a:solidFill>
                <a:latin typeface="Arial Narrow" pitchFamily="34" charset="0"/>
                <a:ea typeface="ＭＳ Ｐゴシック" pitchFamily="34" charset="-128"/>
              </a:endParaRPr>
            </a:p>
          </p:txBody>
        </p:sp>
        <p:sp>
          <p:nvSpPr>
            <p:cNvPr id="37" name="Rectangle 20" descr="carre bleu"/>
            <p:cNvSpPr>
              <a:spLocks noChangeArrowheads="1"/>
            </p:cNvSpPr>
            <p:nvPr/>
          </p:nvSpPr>
          <p:spPr bwMode="gray">
            <a:xfrm>
              <a:off x="4332922" y="4112739"/>
              <a:ext cx="1924050" cy="365125"/>
            </a:xfrm>
            <a:prstGeom prst="rect">
              <a:avLst/>
            </a:prstGeom>
            <a:blipFill dpi="0" rotWithShape="1">
              <a:blip r:embed="rId5" cstate="print"/>
              <a:srcRect/>
              <a:stretch>
                <a:fillRect/>
              </a:stretch>
            </a:blip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fontAlgn="auto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100" b="1" dirty="0" smtClean="0">
                  <a:solidFill>
                    <a:srgbClr val="FFFFFF"/>
                  </a:solidFill>
                  <a:latin typeface="Arial Narrow" pitchFamily="34" charset="0"/>
                  <a:ea typeface="ＭＳ Ｐゴシック" pitchFamily="34" charset="-128"/>
                </a:rPr>
                <a:t>PRU-ICSS</a:t>
              </a:r>
              <a:endParaRPr lang="en-US" sz="1100" b="1" dirty="0">
                <a:solidFill>
                  <a:srgbClr val="FFFFFF"/>
                </a:solidFill>
                <a:latin typeface="Arial Narrow" pitchFamily="34" charset="0"/>
                <a:ea typeface="ＭＳ Ｐゴシック" pitchFamily="34" charset="-128"/>
              </a:endParaRPr>
            </a:p>
          </p:txBody>
        </p:sp>
        <p:sp>
          <p:nvSpPr>
            <p:cNvPr id="38" name="Rectangle 20" descr="carre bleu"/>
            <p:cNvSpPr>
              <a:spLocks noChangeArrowheads="1"/>
            </p:cNvSpPr>
            <p:nvPr/>
          </p:nvSpPr>
          <p:spPr bwMode="gray">
            <a:xfrm>
              <a:off x="4362450" y="3444875"/>
              <a:ext cx="1924050" cy="365125"/>
            </a:xfrm>
            <a:prstGeom prst="rect">
              <a:avLst/>
            </a:prstGeom>
            <a:blipFill dpi="0" rotWithShape="1">
              <a:blip r:embed="rId5" cstate="print"/>
              <a:srcRect/>
              <a:stretch>
                <a:fillRect/>
              </a:stretch>
            </a:blip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fontAlgn="auto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100" b="1" dirty="0">
                  <a:solidFill>
                    <a:srgbClr val="FFFFFF"/>
                  </a:solidFill>
                  <a:latin typeface="Arial Narrow" pitchFamily="34" charset="0"/>
                  <a:ea typeface="ＭＳ Ｐゴシック" pitchFamily="34" charset="-128"/>
                </a:rPr>
                <a:t>PRU-ICSS + </a:t>
              </a:r>
              <a:r>
                <a:rPr lang="en-US" sz="1100" b="1" dirty="0" err="1">
                  <a:solidFill>
                    <a:srgbClr val="FFFFFF"/>
                  </a:solidFill>
                  <a:latin typeface="Arial Narrow" pitchFamily="34" charset="0"/>
                  <a:ea typeface="ＭＳ Ｐゴシック" pitchFamily="34" charset="-128"/>
                </a:rPr>
                <a:t>EtherCAT</a:t>
              </a:r>
              <a:r>
                <a:rPr lang="en-US" sz="1100" b="1" baseline="30000" dirty="0">
                  <a:solidFill>
                    <a:srgbClr val="FFFFFF"/>
                  </a:solidFill>
                  <a:latin typeface="Arial Narrow" pitchFamily="34" charset="0"/>
                  <a:ea typeface="ＭＳ Ｐゴシック" pitchFamily="34" charset="-128"/>
                </a:rPr>
                <a:t>®</a:t>
              </a:r>
              <a:r>
                <a:rPr lang="en-US" sz="1100" b="1" dirty="0">
                  <a:solidFill>
                    <a:srgbClr val="FFFFFF"/>
                  </a:solidFill>
                  <a:latin typeface="Arial Narrow" pitchFamily="34" charset="0"/>
                  <a:ea typeface="ＭＳ Ｐゴシック" pitchFamily="34" charset="-128"/>
                </a:rPr>
                <a:t> slave</a:t>
              </a:r>
            </a:p>
          </p:txBody>
        </p:sp>
      </p:grpSp>
    </p:spTree>
    <p:extLst>
      <p:ext uri="{BB962C8B-B14F-4D97-AF65-F5344CB8AC3E}">
        <p14:creationId xmlns="" xmlns:p14="http://schemas.microsoft.com/office/powerpoint/2010/main" val="879017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1775" y="142875"/>
            <a:ext cx="8458200" cy="751395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chemeClr val="tx2"/>
                </a:solidFill>
              </a:rPr>
              <a:t>Linux SDK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9113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154" y="1531088"/>
            <a:ext cx="8429404" cy="3193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65714734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1775" y="142875"/>
            <a:ext cx="8458200" cy="751395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chemeClr val="tx2"/>
                </a:solidFill>
              </a:rPr>
              <a:t>Linux SDK Directories (1)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9216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727" y="942152"/>
            <a:ext cx="7167896" cy="30405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63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727" y="4189232"/>
            <a:ext cx="7199892" cy="1286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317143450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1775" y="142875"/>
            <a:ext cx="8458200" cy="751395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chemeClr val="tx2"/>
                </a:solidFill>
              </a:rPr>
              <a:t>Linux SDK Directories (2)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9318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999" y="1190845"/>
            <a:ext cx="8232558" cy="1637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318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447" y="3583172"/>
            <a:ext cx="8297773" cy="17191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308443858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en-US" dirty="0" smtClean="0"/>
              <a:t>Tools and Software:</a:t>
            </a:r>
            <a:br>
              <a:rPr lang="en-US" dirty="0" smtClean="0"/>
            </a:br>
            <a:r>
              <a:rPr lang="en-US" dirty="0" smtClean="0"/>
              <a:t>Development Platforms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Sitara</a:t>
            </a:r>
            <a:r>
              <a:rPr lang="en-US" dirty="0" smtClean="0"/>
              <a:t> Device Overview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A5AC0A-F4BD-4464-80DC-A88E0D9F781D}" type="slidenum">
              <a:rPr lang="en-US" smtClean="0"/>
              <a:pPr/>
              <a:t>63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AM335x </a:t>
            </a:r>
            <a:r>
              <a:rPr lang="en-US" dirty="0"/>
              <a:t>Development Platforms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20521C-F793-4067-BB07-C7AF74E21EF3}" type="slidenum">
              <a:rPr lang="en-US" smtClean="0"/>
              <a:pPr/>
              <a:t>64</a:t>
            </a:fld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3" y="1170137"/>
            <a:ext cx="8879701" cy="4688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1022071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AM335x </a:t>
            </a:r>
            <a:r>
              <a:rPr lang="en-US" dirty="0"/>
              <a:t>Development Platforms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20521C-F793-4067-BB07-C7AF74E21EF3}" type="slidenum">
              <a:rPr lang="en-US" smtClean="0"/>
              <a:pPr/>
              <a:t>65</a:t>
            </a:fld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977" y="1637393"/>
            <a:ext cx="8706282" cy="3342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2620320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Title 1"/>
          <p:cNvSpPr>
            <a:spLocks noGrp="1"/>
          </p:cNvSpPr>
          <p:nvPr>
            <p:ph type="title"/>
          </p:nvPr>
        </p:nvSpPr>
        <p:spPr>
          <a:xfrm>
            <a:off x="231775" y="-52388"/>
            <a:ext cx="8458200" cy="814388"/>
          </a:xfrm>
        </p:spPr>
        <p:txBody>
          <a:bodyPr/>
          <a:lstStyle/>
          <a:p>
            <a:r>
              <a:rPr lang="en-US" dirty="0" smtClean="0"/>
              <a:t>AM437x EVMs and Development Tools</a:t>
            </a:r>
          </a:p>
        </p:txBody>
      </p:sp>
      <p:grpSp>
        <p:nvGrpSpPr>
          <p:cNvPr id="57" name="Group 56"/>
          <p:cNvGrpSpPr/>
          <p:nvPr/>
        </p:nvGrpSpPr>
        <p:grpSpPr>
          <a:xfrm>
            <a:off x="762000" y="609600"/>
            <a:ext cx="7543800" cy="5638800"/>
            <a:chOff x="762000" y="609600"/>
            <a:chExt cx="7543800" cy="5638800"/>
          </a:xfrm>
        </p:grpSpPr>
        <p:sp>
          <p:nvSpPr>
            <p:cNvPr id="14340" name="Rectangle 2"/>
            <p:cNvSpPr>
              <a:spLocks noChangeArrowheads="1"/>
            </p:cNvSpPr>
            <p:nvPr/>
          </p:nvSpPr>
          <p:spPr bwMode="auto">
            <a:xfrm>
              <a:off x="2255998" y="609601"/>
              <a:ext cx="1898650" cy="51382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1100" b="1" dirty="0">
                <a:solidFill>
                  <a:srgbClr val="000000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 bwMode="auto">
            <a:xfrm>
              <a:off x="4329906" y="609601"/>
              <a:ext cx="1898650" cy="51382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 sz="1100" b="1" dirty="0">
                <a:solidFill>
                  <a:srgbClr val="000000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 bwMode="auto">
            <a:xfrm>
              <a:off x="6397455" y="609601"/>
              <a:ext cx="1898650" cy="51382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 sz="1100" b="1" dirty="0">
                <a:solidFill>
                  <a:srgbClr val="000000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 bwMode="auto">
            <a:xfrm>
              <a:off x="2255390" y="609600"/>
              <a:ext cx="1899867" cy="307773"/>
            </a:xfrm>
            <a:prstGeom prst="rect">
              <a:avLst/>
            </a:prstGeom>
            <a:solidFill>
              <a:schemeClr val="tx1"/>
            </a:solidFill>
            <a:ln>
              <a:headEnd type="none" w="med" len="med"/>
              <a:tailEnd type="none" w="med" len="med"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/>
            <a:lstStyle/>
            <a:p>
              <a:pPr algn="ctr">
                <a:defRPr/>
              </a:pPr>
              <a:r>
                <a:rPr lang="en-US" sz="1200" b="1" dirty="0" smtClean="0">
                  <a:solidFill>
                    <a:srgbClr val="FFFFFF"/>
                  </a:solidFill>
                </a:rPr>
                <a:t>TMDXEVM437X</a:t>
              </a:r>
              <a:endParaRPr lang="en-US" sz="1200" b="1" dirty="0">
                <a:solidFill>
                  <a:srgbClr val="FFFFFF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 bwMode="auto">
            <a:xfrm>
              <a:off x="4329298" y="609600"/>
              <a:ext cx="1899867" cy="307773"/>
            </a:xfrm>
            <a:prstGeom prst="rect">
              <a:avLst/>
            </a:prstGeom>
            <a:gradFill>
              <a:gsLst>
                <a:gs pos="0">
                  <a:schemeClr val="bg1">
                    <a:lumMod val="65000"/>
                  </a:schemeClr>
                </a:gs>
                <a:gs pos="80000">
                  <a:schemeClr val="bg1">
                    <a:lumMod val="6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</a:gradFill>
            <a:ln>
              <a:headEnd type="none" w="med" len="med"/>
              <a:tailEnd type="none" w="med" len="med"/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b="1" dirty="0" smtClean="0">
                  <a:solidFill>
                    <a:srgbClr val="FFFFFF"/>
                  </a:solidFill>
                </a:rPr>
                <a:t>TMDXSK437X</a:t>
              </a:r>
              <a:endParaRPr lang="en-US" sz="1200" b="1" dirty="0">
                <a:solidFill>
                  <a:srgbClr val="FFFFFF"/>
                </a:solidFill>
              </a:endParaRPr>
            </a:p>
          </p:txBody>
        </p:sp>
        <p:sp>
          <p:nvSpPr>
            <p:cNvPr id="14353" name="Rectangle 17"/>
            <p:cNvSpPr>
              <a:spLocks noChangeArrowheads="1"/>
            </p:cNvSpPr>
            <p:nvPr/>
          </p:nvSpPr>
          <p:spPr bwMode="auto">
            <a:xfrm>
              <a:off x="762000" y="2051050"/>
              <a:ext cx="7543800" cy="338137"/>
            </a:xfrm>
            <a:prstGeom prst="rect">
              <a:avLst/>
            </a:prstGeom>
            <a:solidFill>
              <a:schemeClr val="bg1">
                <a:alpha val="79999"/>
              </a:schemeClr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100" b="1" dirty="0">
                <a:solidFill>
                  <a:srgbClr val="000000"/>
                </a:solidFill>
              </a:endParaRPr>
            </a:p>
          </p:txBody>
        </p:sp>
        <p:sp>
          <p:nvSpPr>
            <p:cNvPr id="14354" name="TextBox 18"/>
            <p:cNvSpPr txBox="1">
              <a:spLocks noChangeArrowheads="1"/>
            </p:cNvSpPr>
            <p:nvPr/>
          </p:nvSpPr>
          <p:spPr bwMode="auto">
            <a:xfrm>
              <a:off x="2367917" y="2089149"/>
              <a:ext cx="1674813" cy="2619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lang="en-US" sz="1100" b="1" dirty="0">
                  <a:solidFill>
                    <a:srgbClr val="000000"/>
                  </a:solidFill>
                </a:rPr>
                <a:t>AM4378 – Up to 1GHz</a:t>
              </a:r>
            </a:p>
          </p:txBody>
        </p:sp>
        <p:sp>
          <p:nvSpPr>
            <p:cNvPr id="14355" name="TextBox 19"/>
            <p:cNvSpPr txBox="1">
              <a:spLocks noChangeArrowheads="1"/>
            </p:cNvSpPr>
            <p:nvPr/>
          </p:nvSpPr>
          <p:spPr bwMode="auto">
            <a:xfrm>
              <a:off x="4447381" y="2089149"/>
              <a:ext cx="1663700" cy="2619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lang="en-US" sz="1100" b="1" dirty="0">
                  <a:solidFill>
                    <a:srgbClr val="000000"/>
                  </a:solidFill>
                </a:rPr>
                <a:t>AM4378 – Up to 1GHz</a:t>
              </a:r>
            </a:p>
          </p:txBody>
        </p:sp>
        <p:sp>
          <p:nvSpPr>
            <p:cNvPr id="14356" name="TextBox 21"/>
            <p:cNvSpPr txBox="1">
              <a:spLocks noChangeArrowheads="1"/>
            </p:cNvSpPr>
            <p:nvPr/>
          </p:nvSpPr>
          <p:spPr bwMode="auto">
            <a:xfrm>
              <a:off x="6513343" y="2089149"/>
              <a:ext cx="1666875" cy="2619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lang="en-US" sz="1100" b="1" dirty="0" smtClean="0">
                  <a:solidFill>
                    <a:srgbClr val="000000"/>
                  </a:solidFill>
                </a:rPr>
                <a:t>AM4379 </a:t>
              </a:r>
              <a:r>
                <a:rPr lang="en-US" sz="1100" b="1" dirty="0">
                  <a:solidFill>
                    <a:srgbClr val="000000"/>
                  </a:solidFill>
                </a:rPr>
                <a:t>– Up to 1GHz</a:t>
              </a:r>
            </a:p>
          </p:txBody>
        </p:sp>
        <p:sp>
          <p:nvSpPr>
            <p:cNvPr id="17" name="Rectangle 16"/>
            <p:cNvSpPr/>
            <p:nvPr/>
          </p:nvSpPr>
          <p:spPr bwMode="auto">
            <a:xfrm>
              <a:off x="762000" y="2441575"/>
              <a:ext cx="7543800" cy="338137"/>
            </a:xfrm>
            <a:prstGeom prst="rect">
              <a:avLst/>
            </a:prstGeom>
            <a:solidFill>
              <a:schemeClr val="bg2">
                <a:lumMod val="75000"/>
                <a:alpha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 sz="1100" b="1" dirty="0">
                <a:solidFill>
                  <a:srgbClr val="000000"/>
                </a:solidFill>
              </a:endParaRPr>
            </a:p>
          </p:txBody>
        </p:sp>
        <p:sp>
          <p:nvSpPr>
            <p:cNvPr id="14358" name="TextBox 24"/>
            <p:cNvSpPr txBox="1">
              <a:spLocks noChangeArrowheads="1"/>
            </p:cNvSpPr>
            <p:nvPr/>
          </p:nvSpPr>
          <p:spPr bwMode="auto">
            <a:xfrm>
              <a:off x="2306004" y="2479674"/>
              <a:ext cx="1798638" cy="2619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ctr" eaLnBrk="1" hangingPunct="1"/>
              <a:r>
                <a:rPr lang="en-US" sz="1100" b="1" dirty="0" smtClean="0">
                  <a:solidFill>
                    <a:srgbClr val="FFFFFF"/>
                  </a:solidFill>
                </a:rPr>
                <a:t>2GB DDR3</a:t>
              </a:r>
              <a:endParaRPr lang="en-US" sz="1100" b="1" dirty="0">
                <a:solidFill>
                  <a:srgbClr val="FFFFFF"/>
                </a:solidFill>
              </a:endParaRPr>
            </a:p>
          </p:txBody>
        </p:sp>
        <p:sp>
          <p:nvSpPr>
            <p:cNvPr id="14359" name="TextBox 25"/>
            <p:cNvSpPr txBox="1">
              <a:spLocks noChangeArrowheads="1"/>
            </p:cNvSpPr>
            <p:nvPr/>
          </p:nvSpPr>
          <p:spPr bwMode="auto">
            <a:xfrm>
              <a:off x="4382294" y="2479674"/>
              <a:ext cx="1793875" cy="2619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ctr" eaLnBrk="1" hangingPunct="1"/>
              <a:r>
                <a:rPr lang="en-US" sz="1100" b="1" dirty="0" smtClean="0">
                  <a:solidFill>
                    <a:srgbClr val="FFFFFF"/>
                  </a:solidFill>
                </a:rPr>
                <a:t>1GB DDR3L</a:t>
              </a:r>
              <a:endParaRPr lang="en-US" sz="1100" b="1" dirty="0">
                <a:solidFill>
                  <a:srgbClr val="FFFFFF"/>
                </a:solidFill>
              </a:endParaRPr>
            </a:p>
          </p:txBody>
        </p:sp>
        <p:sp>
          <p:nvSpPr>
            <p:cNvPr id="14360" name="TextBox 27"/>
            <p:cNvSpPr txBox="1">
              <a:spLocks noChangeArrowheads="1"/>
            </p:cNvSpPr>
            <p:nvPr/>
          </p:nvSpPr>
          <p:spPr bwMode="auto">
            <a:xfrm>
              <a:off x="6447461" y="2479674"/>
              <a:ext cx="1798638" cy="2619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ctr" eaLnBrk="1" hangingPunct="1"/>
              <a:r>
                <a:rPr lang="en-US" sz="1100" b="1" dirty="0" smtClean="0">
                  <a:solidFill>
                    <a:srgbClr val="FFFFFF"/>
                  </a:solidFill>
                </a:rPr>
                <a:t>1GB </a:t>
              </a:r>
              <a:r>
                <a:rPr lang="en-US" sz="1100" b="1" dirty="0">
                  <a:solidFill>
                    <a:srgbClr val="FFFFFF"/>
                  </a:solidFill>
                </a:rPr>
                <a:t>DDR3</a:t>
              </a:r>
            </a:p>
          </p:txBody>
        </p:sp>
        <p:sp>
          <p:nvSpPr>
            <p:cNvPr id="14361" name="Rectangle 29"/>
            <p:cNvSpPr>
              <a:spLocks noChangeArrowheads="1"/>
            </p:cNvSpPr>
            <p:nvPr/>
          </p:nvSpPr>
          <p:spPr bwMode="auto">
            <a:xfrm>
              <a:off x="762000" y="2827337"/>
              <a:ext cx="7543800" cy="338138"/>
            </a:xfrm>
            <a:prstGeom prst="rect">
              <a:avLst/>
            </a:prstGeom>
            <a:solidFill>
              <a:schemeClr val="bg1">
                <a:alpha val="79999"/>
              </a:schemeClr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100" b="1" dirty="0">
                <a:solidFill>
                  <a:srgbClr val="000000"/>
                </a:solidFill>
              </a:endParaRPr>
            </a:p>
          </p:txBody>
        </p:sp>
        <p:sp>
          <p:nvSpPr>
            <p:cNvPr id="14362" name="TextBox 30"/>
            <p:cNvSpPr txBox="1">
              <a:spLocks noChangeArrowheads="1"/>
            </p:cNvSpPr>
            <p:nvPr/>
          </p:nvSpPr>
          <p:spPr bwMode="auto">
            <a:xfrm>
              <a:off x="2306004" y="2865437"/>
              <a:ext cx="1798638" cy="2619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ctr" eaLnBrk="1" hangingPunct="1"/>
              <a:r>
                <a:rPr lang="en-US" sz="1100" b="1" dirty="0">
                  <a:solidFill>
                    <a:srgbClr val="000000"/>
                  </a:solidFill>
                </a:rPr>
                <a:t>7” </a:t>
              </a:r>
              <a:r>
                <a:rPr lang="en-US" sz="1100" b="1" dirty="0" smtClean="0">
                  <a:solidFill>
                    <a:srgbClr val="000000"/>
                  </a:solidFill>
                </a:rPr>
                <a:t>Cap Touch / LCD</a:t>
              </a:r>
              <a:endParaRPr lang="en-US" sz="1100" b="1" dirty="0">
                <a:solidFill>
                  <a:srgbClr val="000000"/>
                </a:solidFill>
              </a:endParaRPr>
            </a:p>
          </p:txBody>
        </p:sp>
        <p:sp>
          <p:nvSpPr>
            <p:cNvPr id="14363" name="TextBox 31"/>
            <p:cNvSpPr txBox="1">
              <a:spLocks noChangeArrowheads="1"/>
            </p:cNvSpPr>
            <p:nvPr/>
          </p:nvSpPr>
          <p:spPr bwMode="auto">
            <a:xfrm>
              <a:off x="4252913" y="2865437"/>
              <a:ext cx="2052637" cy="2619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ctr" eaLnBrk="1" hangingPunct="1"/>
              <a:r>
                <a:rPr lang="en-US" sz="1100" b="1" dirty="0">
                  <a:solidFill>
                    <a:srgbClr val="000000"/>
                  </a:solidFill>
                </a:rPr>
                <a:t>4.3” </a:t>
              </a:r>
              <a:r>
                <a:rPr lang="en-US" sz="1100" b="1" dirty="0" smtClean="0">
                  <a:solidFill>
                    <a:srgbClr val="000000"/>
                  </a:solidFill>
                </a:rPr>
                <a:t>Cap Touch / LCD</a:t>
              </a:r>
              <a:endParaRPr lang="en-US" sz="1100" b="1" dirty="0">
                <a:solidFill>
                  <a:srgbClr val="000000"/>
                </a:solidFill>
              </a:endParaRPr>
            </a:p>
          </p:txBody>
        </p:sp>
        <p:sp>
          <p:nvSpPr>
            <p:cNvPr id="14364" name="TextBox 33"/>
            <p:cNvSpPr txBox="1">
              <a:spLocks noChangeArrowheads="1"/>
            </p:cNvSpPr>
            <p:nvPr/>
          </p:nvSpPr>
          <p:spPr bwMode="auto">
            <a:xfrm>
              <a:off x="6444286" y="2865438"/>
              <a:ext cx="1804988" cy="2619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ctr" eaLnBrk="1" hangingPunct="1"/>
              <a:r>
                <a:rPr lang="en-US" sz="1100" b="1" dirty="0" smtClean="0">
                  <a:solidFill>
                    <a:srgbClr val="000000"/>
                  </a:solidFill>
                </a:rPr>
                <a:t>None</a:t>
              </a:r>
              <a:endParaRPr lang="en-US" sz="1100" b="1" dirty="0">
                <a:solidFill>
                  <a:srgbClr val="000000"/>
                </a:solidFill>
              </a:endParaRPr>
            </a:p>
          </p:txBody>
        </p:sp>
        <p:sp>
          <p:nvSpPr>
            <p:cNvPr id="25" name="Rectangle 24"/>
            <p:cNvSpPr/>
            <p:nvPr/>
          </p:nvSpPr>
          <p:spPr bwMode="auto">
            <a:xfrm>
              <a:off x="762000" y="5409697"/>
              <a:ext cx="7543800" cy="338138"/>
            </a:xfrm>
            <a:prstGeom prst="rect">
              <a:avLst/>
            </a:prstGeom>
            <a:solidFill>
              <a:schemeClr val="bg2">
                <a:lumMod val="75000"/>
                <a:alpha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 sz="1100" b="1" dirty="0">
                <a:solidFill>
                  <a:srgbClr val="000000"/>
                </a:solidFill>
              </a:endParaRPr>
            </a:p>
          </p:txBody>
        </p:sp>
        <p:sp>
          <p:nvSpPr>
            <p:cNvPr id="14366" name="TextBox 36"/>
            <p:cNvSpPr txBox="1">
              <a:spLocks noChangeArrowheads="1"/>
            </p:cNvSpPr>
            <p:nvPr/>
          </p:nvSpPr>
          <p:spPr bwMode="auto">
            <a:xfrm>
              <a:off x="2306004" y="5447797"/>
              <a:ext cx="1798638" cy="2619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ctr" eaLnBrk="1" hangingPunct="1"/>
              <a:r>
                <a:rPr lang="en-US" sz="1100" b="1" dirty="0" smtClean="0">
                  <a:solidFill>
                    <a:srgbClr val="FFFFFF"/>
                  </a:solidFill>
                </a:rPr>
                <a:t>2Q 2014</a:t>
              </a:r>
              <a:endParaRPr lang="en-US" sz="1100" b="1" dirty="0">
                <a:solidFill>
                  <a:srgbClr val="FFFFFF"/>
                </a:solidFill>
              </a:endParaRPr>
            </a:p>
          </p:txBody>
        </p:sp>
        <p:sp>
          <p:nvSpPr>
            <p:cNvPr id="14367" name="TextBox 37"/>
            <p:cNvSpPr txBox="1">
              <a:spLocks noChangeArrowheads="1"/>
            </p:cNvSpPr>
            <p:nvPr/>
          </p:nvSpPr>
          <p:spPr bwMode="auto">
            <a:xfrm>
              <a:off x="4382294" y="5447797"/>
              <a:ext cx="1793875" cy="2619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ctr" eaLnBrk="1" hangingPunct="1"/>
              <a:r>
                <a:rPr lang="en-US" sz="1100" b="1" dirty="0">
                  <a:solidFill>
                    <a:srgbClr val="FFFFFF"/>
                  </a:solidFill>
                </a:rPr>
                <a:t>4</a:t>
              </a:r>
              <a:r>
                <a:rPr lang="en-US" sz="1100" b="1" dirty="0" smtClean="0">
                  <a:solidFill>
                    <a:srgbClr val="FFFFFF"/>
                  </a:solidFill>
                </a:rPr>
                <a:t>Q 2014</a:t>
              </a:r>
              <a:endParaRPr lang="en-US" sz="1100" b="1" dirty="0">
                <a:solidFill>
                  <a:srgbClr val="FFFFFF"/>
                </a:solidFill>
              </a:endParaRPr>
            </a:p>
          </p:txBody>
        </p:sp>
        <p:sp>
          <p:nvSpPr>
            <p:cNvPr id="14368" name="TextBox 39"/>
            <p:cNvSpPr txBox="1">
              <a:spLocks noChangeArrowheads="1"/>
            </p:cNvSpPr>
            <p:nvPr/>
          </p:nvSpPr>
          <p:spPr bwMode="auto">
            <a:xfrm>
              <a:off x="6447461" y="5447797"/>
              <a:ext cx="1798638" cy="2619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ctr" eaLnBrk="1" hangingPunct="1"/>
              <a:r>
                <a:rPr lang="en-US" sz="1100" b="1" dirty="0">
                  <a:solidFill>
                    <a:srgbClr val="FFFFFF"/>
                  </a:solidFill>
                </a:rPr>
                <a:t>3</a:t>
              </a:r>
              <a:r>
                <a:rPr lang="en-US" sz="1100" b="1" dirty="0" smtClean="0">
                  <a:solidFill>
                    <a:srgbClr val="FFFFFF"/>
                  </a:solidFill>
                </a:rPr>
                <a:t>Q 2014</a:t>
              </a:r>
              <a:endParaRPr lang="en-US" sz="1100" b="1" dirty="0">
                <a:solidFill>
                  <a:srgbClr val="FFFFFF"/>
                </a:solidFill>
              </a:endParaRPr>
            </a:p>
          </p:txBody>
        </p:sp>
        <p:sp>
          <p:nvSpPr>
            <p:cNvPr id="32" name="Rectangle 31"/>
            <p:cNvSpPr/>
            <p:nvPr/>
          </p:nvSpPr>
          <p:spPr bwMode="auto">
            <a:xfrm>
              <a:off x="762000" y="3949197"/>
              <a:ext cx="7543800" cy="1050925"/>
            </a:xfrm>
            <a:prstGeom prst="rect">
              <a:avLst/>
            </a:prstGeom>
            <a:solidFill>
              <a:schemeClr val="bg2">
                <a:lumMod val="75000"/>
                <a:alpha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 sz="1100" b="1" dirty="0">
                <a:solidFill>
                  <a:srgbClr val="000000"/>
                </a:solidFill>
              </a:endParaRPr>
            </a:p>
          </p:txBody>
        </p:sp>
        <p:sp>
          <p:nvSpPr>
            <p:cNvPr id="14373" name="TextBox 47"/>
            <p:cNvSpPr txBox="1">
              <a:spLocks noChangeArrowheads="1"/>
            </p:cNvSpPr>
            <p:nvPr/>
          </p:nvSpPr>
          <p:spPr bwMode="auto">
            <a:xfrm>
              <a:off x="2306004" y="3904327"/>
              <a:ext cx="1798638" cy="12772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ctr" eaLnBrk="1" hangingPunct="1"/>
              <a:r>
                <a:rPr lang="en-US" sz="1100" b="1" dirty="0" smtClean="0">
                  <a:solidFill>
                    <a:srgbClr val="FFFFFF"/>
                  </a:solidFill>
                </a:rPr>
                <a:t>2x Camera modules</a:t>
              </a:r>
              <a:endParaRPr lang="en-US" sz="1100" b="1" dirty="0">
                <a:solidFill>
                  <a:srgbClr val="FFFFFF"/>
                </a:solidFill>
              </a:endParaRPr>
            </a:p>
            <a:p>
              <a:pPr algn="ctr" eaLnBrk="1" hangingPunct="1"/>
              <a:r>
                <a:rPr lang="en-US" sz="1100" b="1" dirty="0">
                  <a:solidFill>
                    <a:srgbClr val="FFFFFF"/>
                  </a:solidFill>
                </a:rPr>
                <a:t>1x Gb Ethernet port</a:t>
              </a:r>
            </a:p>
            <a:p>
              <a:pPr algn="ctr" eaLnBrk="1" hangingPunct="1"/>
              <a:r>
                <a:rPr lang="en-US" sz="1100" b="1" dirty="0" smtClean="0">
                  <a:solidFill>
                    <a:srgbClr val="FFFFFF"/>
                  </a:solidFill>
                </a:rPr>
                <a:t>NAND/</a:t>
              </a:r>
              <a:r>
                <a:rPr lang="en-US" sz="1100" b="1" dirty="0" err="1" smtClean="0">
                  <a:solidFill>
                    <a:srgbClr val="FFFFFF"/>
                  </a:solidFill>
                </a:rPr>
                <a:t>eMMC</a:t>
              </a:r>
              <a:endParaRPr lang="en-US" sz="1100" b="1" dirty="0">
                <a:solidFill>
                  <a:srgbClr val="FFFFFF"/>
                </a:solidFill>
              </a:endParaRPr>
            </a:p>
            <a:p>
              <a:pPr algn="ctr" eaLnBrk="1" hangingPunct="1"/>
              <a:r>
                <a:rPr lang="en-US" sz="1100" b="1" dirty="0">
                  <a:solidFill>
                    <a:srgbClr val="FFFFFF"/>
                  </a:solidFill>
                </a:rPr>
                <a:t>2x </a:t>
              </a:r>
              <a:r>
                <a:rPr lang="en-US" sz="1100" b="1" dirty="0" smtClean="0">
                  <a:solidFill>
                    <a:srgbClr val="FFFFFF"/>
                  </a:solidFill>
                </a:rPr>
                <a:t>DCAN</a:t>
              </a:r>
            </a:p>
            <a:p>
              <a:pPr algn="ctr" eaLnBrk="1" hangingPunct="1"/>
              <a:r>
                <a:rPr lang="en-US" sz="1100" b="1" dirty="0" smtClean="0">
                  <a:solidFill>
                    <a:srgbClr val="FFFFFF"/>
                  </a:solidFill>
                </a:rPr>
                <a:t>HDMI/LCD</a:t>
              </a:r>
            </a:p>
            <a:p>
              <a:pPr algn="ctr" eaLnBrk="1" hangingPunct="1"/>
              <a:r>
                <a:rPr lang="en-US" sz="1100" b="1" dirty="0" smtClean="0">
                  <a:solidFill>
                    <a:srgbClr val="FFFFFF"/>
                  </a:solidFill>
                </a:rPr>
                <a:t>In/Out audio</a:t>
              </a:r>
              <a:endParaRPr lang="en-US" sz="1100" b="1" dirty="0">
                <a:solidFill>
                  <a:srgbClr val="FFFFFF"/>
                </a:solidFill>
              </a:endParaRPr>
            </a:p>
            <a:p>
              <a:pPr algn="ctr" eaLnBrk="1" hangingPunct="1"/>
              <a:endParaRPr lang="en-US" sz="1100" b="1" dirty="0">
                <a:solidFill>
                  <a:srgbClr val="FFFFFF"/>
                </a:solidFill>
              </a:endParaRPr>
            </a:p>
          </p:txBody>
        </p:sp>
        <p:sp>
          <p:nvSpPr>
            <p:cNvPr id="14374" name="TextBox 48"/>
            <p:cNvSpPr txBox="1">
              <a:spLocks noChangeArrowheads="1"/>
            </p:cNvSpPr>
            <p:nvPr/>
          </p:nvSpPr>
          <p:spPr bwMode="auto">
            <a:xfrm>
              <a:off x="4382294" y="3921204"/>
              <a:ext cx="1793875" cy="11079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ctr" eaLnBrk="1" hangingPunct="1"/>
              <a:r>
                <a:rPr lang="en-US" sz="1100" b="1" dirty="0" smtClean="0">
                  <a:solidFill>
                    <a:srgbClr val="FFFFFF"/>
                  </a:solidFill>
                </a:rPr>
                <a:t>1x </a:t>
              </a:r>
              <a:r>
                <a:rPr lang="en-US" sz="1100" b="1" dirty="0">
                  <a:solidFill>
                    <a:srgbClr val="FFFFFF"/>
                  </a:solidFill>
                </a:rPr>
                <a:t>C</a:t>
              </a:r>
              <a:r>
                <a:rPr lang="en-US" sz="1100" b="1" dirty="0" smtClean="0">
                  <a:solidFill>
                    <a:srgbClr val="FFFFFF"/>
                  </a:solidFill>
                </a:rPr>
                <a:t>amera module</a:t>
              </a:r>
              <a:endParaRPr lang="en-US" sz="1100" b="1" dirty="0">
                <a:solidFill>
                  <a:srgbClr val="FFFFFF"/>
                </a:solidFill>
              </a:endParaRPr>
            </a:p>
            <a:p>
              <a:pPr algn="ctr" eaLnBrk="1" hangingPunct="1"/>
              <a:r>
                <a:rPr lang="en-US" sz="1100" b="1" dirty="0">
                  <a:solidFill>
                    <a:srgbClr val="FFFFFF"/>
                  </a:solidFill>
                </a:rPr>
                <a:t>2x Gb Ethernet </a:t>
              </a:r>
              <a:r>
                <a:rPr lang="en-US" sz="1100" b="1" dirty="0" smtClean="0">
                  <a:solidFill>
                    <a:srgbClr val="FFFFFF"/>
                  </a:solidFill>
                </a:rPr>
                <a:t>ports</a:t>
              </a:r>
            </a:p>
            <a:p>
              <a:pPr algn="ctr" eaLnBrk="1" hangingPunct="1"/>
              <a:r>
                <a:rPr lang="en-US" sz="1100" b="1" dirty="0" smtClean="0">
                  <a:solidFill>
                    <a:srgbClr val="FFFFFF"/>
                  </a:solidFill>
                </a:rPr>
                <a:t>QSPI-NOR Flash</a:t>
              </a:r>
            </a:p>
            <a:p>
              <a:pPr algn="ctr" eaLnBrk="1" hangingPunct="1"/>
              <a:r>
                <a:rPr lang="en-US" sz="1100" b="1" dirty="0" smtClean="0">
                  <a:solidFill>
                    <a:srgbClr val="FFFFFF"/>
                  </a:solidFill>
                </a:rPr>
                <a:t>No DCAN</a:t>
              </a:r>
            </a:p>
            <a:p>
              <a:pPr algn="ctr" eaLnBrk="1" hangingPunct="1"/>
              <a:r>
                <a:rPr lang="en-US" sz="1100" b="1" dirty="0" smtClean="0">
                  <a:solidFill>
                    <a:srgbClr val="FFFFFF"/>
                  </a:solidFill>
                </a:rPr>
                <a:t>LCD only</a:t>
              </a:r>
            </a:p>
            <a:p>
              <a:pPr algn="ctr" eaLnBrk="1" hangingPunct="1"/>
              <a:r>
                <a:rPr lang="en-US" sz="1100" b="1" dirty="0" smtClean="0">
                  <a:solidFill>
                    <a:srgbClr val="FFFFFF"/>
                  </a:solidFill>
                </a:rPr>
                <a:t>In/Out audio</a:t>
              </a:r>
              <a:endParaRPr lang="en-US" sz="1100" b="1" dirty="0">
                <a:solidFill>
                  <a:srgbClr val="FFFFFF"/>
                </a:solidFill>
              </a:endParaRPr>
            </a:p>
          </p:txBody>
        </p:sp>
        <p:sp>
          <p:nvSpPr>
            <p:cNvPr id="14375" name="TextBox 50"/>
            <p:cNvSpPr txBox="1">
              <a:spLocks noChangeArrowheads="1"/>
            </p:cNvSpPr>
            <p:nvPr/>
          </p:nvSpPr>
          <p:spPr bwMode="auto">
            <a:xfrm>
              <a:off x="6447461" y="3904327"/>
              <a:ext cx="1798638" cy="12772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ctr" eaLnBrk="1" hangingPunct="1"/>
              <a:r>
                <a:rPr lang="en-US" sz="1100" b="1" dirty="0" smtClean="0">
                  <a:solidFill>
                    <a:srgbClr val="FFFFFF"/>
                  </a:solidFill>
                </a:rPr>
                <a:t>1x Camera module</a:t>
              </a:r>
            </a:p>
            <a:p>
              <a:pPr algn="ctr" eaLnBrk="1" hangingPunct="1"/>
              <a:r>
                <a:rPr lang="en-US" sz="1100" b="1" dirty="0" smtClean="0">
                  <a:solidFill>
                    <a:srgbClr val="FFFFFF"/>
                  </a:solidFill>
                </a:rPr>
                <a:t>QSPI-NOR Flash</a:t>
              </a:r>
            </a:p>
            <a:p>
              <a:pPr algn="ctr" eaLnBrk="1" hangingPunct="1"/>
              <a:r>
                <a:rPr lang="en-US" sz="1100" b="1" dirty="0" smtClean="0">
                  <a:solidFill>
                    <a:srgbClr val="FFFFFF"/>
                  </a:solidFill>
                </a:rPr>
                <a:t>1x Gb Ethernet</a:t>
              </a:r>
            </a:p>
            <a:p>
              <a:pPr algn="ctr" eaLnBrk="1" hangingPunct="1"/>
              <a:r>
                <a:rPr lang="en-US" sz="1100" b="1" dirty="0">
                  <a:solidFill>
                    <a:srgbClr val="FFFFFF"/>
                  </a:solidFill>
                </a:rPr>
                <a:t>PWM &amp; ADC</a:t>
              </a:r>
            </a:p>
            <a:p>
              <a:pPr algn="ctr" eaLnBrk="1" hangingPunct="1"/>
              <a:r>
                <a:rPr lang="en-US" sz="1100" b="1" dirty="0" smtClean="0">
                  <a:solidFill>
                    <a:srgbClr val="FFFFFF"/>
                  </a:solidFill>
                </a:rPr>
                <a:t>No display</a:t>
              </a:r>
            </a:p>
            <a:p>
              <a:pPr algn="ctr" eaLnBrk="1" hangingPunct="1"/>
              <a:r>
                <a:rPr lang="en-US" sz="1100" b="1" dirty="0" smtClean="0">
                  <a:solidFill>
                    <a:srgbClr val="FFFFFF"/>
                  </a:solidFill>
                </a:rPr>
                <a:t>2x </a:t>
              </a:r>
              <a:r>
                <a:rPr lang="en-US" sz="1100" b="1" dirty="0">
                  <a:solidFill>
                    <a:srgbClr val="FFFFFF"/>
                  </a:solidFill>
                </a:rPr>
                <a:t>Industrial Ethernet</a:t>
              </a:r>
            </a:p>
            <a:p>
              <a:pPr algn="ctr" eaLnBrk="1" hangingPunct="1"/>
              <a:endParaRPr lang="en-US" sz="1100" b="1" dirty="0">
                <a:solidFill>
                  <a:srgbClr val="FFFFFF"/>
                </a:solidFill>
              </a:endParaRPr>
            </a:p>
          </p:txBody>
        </p:sp>
        <p:sp>
          <p:nvSpPr>
            <p:cNvPr id="14376" name="Rectangle 52"/>
            <p:cNvSpPr>
              <a:spLocks noChangeArrowheads="1"/>
            </p:cNvSpPr>
            <p:nvPr/>
          </p:nvSpPr>
          <p:spPr bwMode="auto">
            <a:xfrm>
              <a:off x="762000" y="5047127"/>
              <a:ext cx="7543800" cy="338138"/>
            </a:xfrm>
            <a:prstGeom prst="rect">
              <a:avLst/>
            </a:prstGeom>
            <a:solidFill>
              <a:schemeClr val="bg1">
                <a:alpha val="79999"/>
              </a:schemeClr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100" b="1" dirty="0">
                <a:solidFill>
                  <a:srgbClr val="000000"/>
                </a:solidFill>
              </a:endParaRPr>
            </a:p>
          </p:txBody>
        </p:sp>
        <p:sp>
          <p:nvSpPr>
            <p:cNvPr id="14377" name="TextBox 53"/>
            <p:cNvSpPr txBox="1">
              <a:spLocks noChangeArrowheads="1"/>
            </p:cNvSpPr>
            <p:nvPr/>
          </p:nvSpPr>
          <p:spPr bwMode="auto">
            <a:xfrm>
              <a:off x="2306004" y="5062035"/>
              <a:ext cx="1798638" cy="261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ctr" eaLnBrk="1" hangingPunct="1"/>
              <a:r>
                <a:rPr lang="en-US" sz="1100" b="1" dirty="0" smtClean="0">
                  <a:solidFill>
                    <a:srgbClr val="000000"/>
                  </a:solidFill>
                </a:rPr>
                <a:t>Linux</a:t>
              </a:r>
              <a:endParaRPr lang="en-US" sz="1100" b="1" dirty="0">
                <a:solidFill>
                  <a:srgbClr val="000000"/>
                </a:solidFill>
              </a:endParaRPr>
            </a:p>
          </p:txBody>
        </p:sp>
        <p:sp>
          <p:nvSpPr>
            <p:cNvPr id="14378" name="TextBox 54"/>
            <p:cNvSpPr txBox="1">
              <a:spLocks noChangeArrowheads="1"/>
            </p:cNvSpPr>
            <p:nvPr/>
          </p:nvSpPr>
          <p:spPr bwMode="auto">
            <a:xfrm>
              <a:off x="4382294" y="5062035"/>
              <a:ext cx="1793875" cy="261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ctr" eaLnBrk="1" hangingPunct="1"/>
              <a:r>
                <a:rPr lang="en-US" sz="1100" b="1" dirty="0" smtClean="0">
                  <a:solidFill>
                    <a:srgbClr val="000000"/>
                  </a:solidFill>
                </a:rPr>
                <a:t>Linux</a:t>
              </a:r>
              <a:endParaRPr lang="en-US" sz="1100" b="1" dirty="0">
                <a:solidFill>
                  <a:srgbClr val="000000"/>
                </a:solidFill>
              </a:endParaRPr>
            </a:p>
          </p:txBody>
        </p:sp>
        <p:sp>
          <p:nvSpPr>
            <p:cNvPr id="14379" name="TextBox 56"/>
            <p:cNvSpPr txBox="1">
              <a:spLocks noChangeArrowheads="1"/>
            </p:cNvSpPr>
            <p:nvPr/>
          </p:nvSpPr>
          <p:spPr bwMode="auto">
            <a:xfrm>
              <a:off x="6444286" y="5085227"/>
              <a:ext cx="1804988" cy="2619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ctr" eaLnBrk="1" hangingPunct="1"/>
              <a:r>
                <a:rPr lang="en-US" sz="1100" b="1" dirty="0" smtClean="0">
                  <a:solidFill>
                    <a:srgbClr val="000000"/>
                  </a:solidFill>
                </a:rPr>
                <a:t>SYS/BIOS</a:t>
              </a:r>
              <a:endParaRPr lang="en-US" sz="1100" b="1" dirty="0">
                <a:solidFill>
                  <a:srgbClr val="000000"/>
                </a:solidFill>
              </a:endParaRPr>
            </a:p>
          </p:txBody>
        </p:sp>
        <p:sp>
          <p:nvSpPr>
            <p:cNvPr id="40" name="Rectangle 39"/>
            <p:cNvSpPr/>
            <p:nvPr/>
          </p:nvSpPr>
          <p:spPr bwMode="auto">
            <a:xfrm>
              <a:off x="762000" y="2051050"/>
              <a:ext cx="1489075" cy="338137"/>
            </a:xfrm>
            <a:prstGeom prst="rect">
              <a:avLst/>
            </a:prstGeom>
            <a:solidFill>
              <a:schemeClr val="bg2">
                <a:lumMod val="75000"/>
                <a:alpha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>
                <a:defRPr/>
              </a:pPr>
              <a:r>
                <a:rPr lang="en-US" sz="1100" b="1" dirty="0">
                  <a:solidFill>
                    <a:srgbClr val="FFFFFF"/>
                  </a:solidFill>
                </a:rPr>
                <a:t>CPU-Freq</a:t>
              </a:r>
              <a:endParaRPr lang="en-US" sz="1100" b="1" dirty="0">
                <a:solidFill>
                  <a:srgbClr val="000000"/>
                </a:solidFill>
              </a:endParaRPr>
            </a:p>
          </p:txBody>
        </p:sp>
        <p:sp>
          <p:nvSpPr>
            <p:cNvPr id="14381" name="Rectangle 64"/>
            <p:cNvSpPr>
              <a:spLocks noChangeArrowheads="1"/>
            </p:cNvSpPr>
            <p:nvPr/>
          </p:nvSpPr>
          <p:spPr bwMode="auto">
            <a:xfrm>
              <a:off x="762000" y="2441575"/>
              <a:ext cx="1489075" cy="338137"/>
            </a:xfrm>
            <a:prstGeom prst="rect">
              <a:avLst/>
            </a:prstGeom>
            <a:solidFill>
              <a:schemeClr val="bg1">
                <a:alpha val="79999"/>
              </a:schemeClr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r>
                <a:rPr lang="en-US" sz="1100" b="1" dirty="0">
                  <a:solidFill>
                    <a:srgbClr val="000000"/>
                  </a:solidFill>
                </a:rPr>
                <a:t>Memory</a:t>
              </a:r>
            </a:p>
          </p:txBody>
        </p:sp>
        <p:sp>
          <p:nvSpPr>
            <p:cNvPr id="42" name="Rectangle 41"/>
            <p:cNvSpPr/>
            <p:nvPr/>
          </p:nvSpPr>
          <p:spPr bwMode="auto">
            <a:xfrm>
              <a:off x="762000" y="2827337"/>
              <a:ext cx="1489075" cy="338138"/>
            </a:xfrm>
            <a:prstGeom prst="rect">
              <a:avLst/>
            </a:prstGeom>
            <a:solidFill>
              <a:schemeClr val="bg2">
                <a:lumMod val="75000"/>
                <a:alpha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>
                <a:defRPr/>
              </a:pPr>
              <a:r>
                <a:rPr lang="en-US" sz="1100" b="1" dirty="0">
                  <a:solidFill>
                    <a:srgbClr val="FFFFFF"/>
                  </a:solidFill>
                </a:rPr>
                <a:t>Display</a:t>
              </a:r>
              <a:endParaRPr lang="en-US" sz="1100" b="1" dirty="0">
                <a:solidFill>
                  <a:srgbClr val="000000"/>
                </a:solidFill>
              </a:endParaRPr>
            </a:p>
          </p:txBody>
        </p:sp>
        <p:sp>
          <p:nvSpPr>
            <p:cNvPr id="44" name="Rectangle 43"/>
            <p:cNvSpPr/>
            <p:nvPr/>
          </p:nvSpPr>
          <p:spPr bwMode="auto">
            <a:xfrm>
              <a:off x="762000" y="5047127"/>
              <a:ext cx="1489075" cy="338138"/>
            </a:xfrm>
            <a:prstGeom prst="rect">
              <a:avLst/>
            </a:prstGeom>
            <a:solidFill>
              <a:schemeClr val="bg2">
                <a:lumMod val="75000"/>
                <a:alpha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>
                <a:defRPr/>
              </a:pPr>
              <a:r>
                <a:rPr lang="en-US" sz="1100" b="1" dirty="0">
                  <a:solidFill>
                    <a:srgbClr val="FFFFFF"/>
                  </a:solidFill>
                </a:rPr>
                <a:t>Software</a:t>
              </a:r>
              <a:endParaRPr lang="en-US" sz="1100" b="1" dirty="0">
                <a:solidFill>
                  <a:srgbClr val="000000"/>
                </a:solidFill>
              </a:endParaRPr>
            </a:p>
          </p:txBody>
        </p:sp>
        <p:sp>
          <p:nvSpPr>
            <p:cNvPr id="14385" name="Rectangle 68"/>
            <p:cNvSpPr>
              <a:spLocks noChangeArrowheads="1"/>
            </p:cNvSpPr>
            <p:nvPr/>
          </p:nvSpPr>
          <p:spPr bwMode="auto">
            <a:xfrm>
              <a:off x="762000" y="5409697"/>
              <a:ext cx="1489075" cy="338138"/>
            </a:xfrm>
            <a:prstGeom prst="rect">
              <a:avLst/>
            </a:prstGeom>
            <a:solidFill>
              <a:schemeClr val="bg1">
                <a:alpha val="79999"/>
              </a:schemeClr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r>
                <a:rPr lang="en-US" sz="1100" b="1" dirty="0">
                  <a:solidFill>
                    <a:srgbClr val="000000"/>
                  </a:solidFill>
                </a:rPr>
                <a:t>Available</a:t>
              </a:r>
            </a:p>
          </p:txBody>
        </p:sp>
        <p:sp>
          <p:nvSpPr>
            <p:cNvPr id="14386" name="Rectangle 69"/>
            <p:cNvSpPr>
              <a:spLocks noChangeArrowheads="1"/>
            </p:cNvSpPr>
            <p:nvPr/>
          </p:nvSpPr>
          <p:spPr bwMode="auto">
            <a:xfrm>
              <a:off x="762000" y="3947609"/>
              <a:ext cx="1489075" cy="1054100"/>
            </a:xfrm>
            <a:prstGeom prst="rect">
              <a:avLst/>
            </a:prstGeom>
            <a:solidFill>
              <a:schemeClr val="bg1">
                <a:alpha val="79999"/>
              </a:schemeClr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r>
                <a:rPr lang="en-US" sz="1100" b="1" dirty="0" smtClean="0">
                  <a:solidFill>
                    <a:srgbClr val="000000"/>
                  </a:solidFill>
                </a:rPr>
                <a:t>Key Features</a:t>
              </a:r>
              <a:endParaRPr lang="en-US" sz="1100" b="1" dirty="0">
                <a:solidFill>
                  <a:srgbClr val="000000"/>
                </a:solidFill>
              </a:endParaRPr>
            </a:p>
          </p:txBody>
        </p:sp>
        <p:sp>
          <p:nvSpPr>
            <p:cNvPr id="47" name="Oval 33"/>
            <p:cNvSpPr/>
            <p:nvPr/>
          </p:nvSpPr>
          <p:spPr>
            <a:xfrm>
              <a:off x="2346977" y="5824035"/>
              <a:ext cx="1741166" cy="423562"/>
            </a:xfrm>
            <a:prstGeom prst="ellipse">
              <a:avLst/>
            </a:prstGeom>
            <a:solidFill>
              <a:srgbClr val="C00000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400" b="1" dirty="0">
                  <a:solidFill>
                    <a:srgbClr val="FFFFFF"/>
                  </a:solidFill>
                </a:rPr>
                <a:t>Target: </a:t>
              </a:r>
              <a:r>
                <a:rPr lang="en-US" sz="1400" b="1" dirty="0" smtClean="0">
                  <a:solidFill>
                    <a:srgbClr val="FFFFFF"/>
                  </a:solidFill>
                </a:rPr>
                <a:t>$599</a:t>
              </a:r>
              <a:endParaRPr lang="en-US" sz="1400" b="1" dirty="0">
                <a:solidFill>
                  <a:srgbClr val="FFFFFF"/>
                </a:solidFill>
              </a:endParaRPr>
            </a:p>
          </p:txBody>
        </p:sp>
        <p:sp>
          <p:nvSpPr>
            <p:cNvPr id="48" name="Oval 33"/>
            <p:cNvSpPr/>
            <p:nvPr/>
          </p:nvSpPr>
          <p:spPr>
            <a:xfrm>
              <a:off x="4420885" y="5824035"/>
              <a:ext cx="1741166" cy="423562"/>
            </a:xfrm>
            <a:prstGeom prst="ellipse">
              <a:avLst/>
            </a:prstGeom>
            <a:solidFill>
              <a:srgbClr val="C00000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400" b="1" dirty="0">
                  <a:solidFill>
                    <a:srgbClr val="FFFFFF"/>
                  </a:solidFill>
                </a:rPr>
                <a:t>Target: </a:t>
              </a:r>
              <a:r>
                <a:rPr lang="en-US" sz="1400" b="1" dirty="0" smtClean="0">
                  <a:solidFill>
                    <a:srgbClr val="FFFFFF"/>
                  </a:solidFill>
                </a:rPr>
                <a:t>$299</a:t>
              </a:r>
              <a:endParaRPr lang="en-US" sz="1400" b="1" dirty="0">
                <a:solidFill>
                  <a:srgbClr val="FFFFFF"/>
                </a:solidFill>
              </a:endParaRPr>
            </a:p>
          </p:txBody>
        </p:sp>
        <p:sp>
          <p:nvSpPr>
            <p:cNvPr id="49" name="Oval 33"/>
            <p:cNvSpPr/>
            <p:nvPr/>
          </p:nvSpPr>
          <p:spPr>
            <a:xfrm>
              <a:off x="6488434" y="5824838"/>
              <a:ext cx="1741166" cy="423562"/>
            </a:xfrm>
            <a:prstGeom prst="ellipse">
              <a:avLst/>
            </a:prstGeom>
            <a:solidFill>
              <a:srgbClr val="C00000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400" b="1" dirty="0">
                  <a:solidFill>
                    <a:srgbClr val="FFFFFF"/>
                  </a:solidFill>
                </a:rPr>
                <a:t>Target: </a:t>
              </a:r>
              <a:r>
                <a:rPr lang="en-US" sz="1400" b="1" dirty="0" smtClean="0">
                  <a:solidFill>
                    <a:srgbClr val="FFFFFF"/>
                  </a:solidFill>
                </a:rPr>
                <a:t>$329</a:t>
              </a:r>
              <a:endParaRPr lang="en-US" sz="1400" b="1" dirty="0">
                <a:solidFill>
                  <a:srgbClr val="FFFFFF"/>
                </a:solidFill>
              </a:endParaRPr>
            </a:p>
          </p:txBody>
        </p:sp>
        <p:sp>
          <p:nvSpPr>
            <p:cNvPr id="50" name="Rectangle 49"/>
            <p:cNvSpPr/>
            <p:nvPr/>
          </p:nvSpPr>
          <p:spPr bwMode="auto">
            <a:xfrm>
              <a:off x="762000" y="3217862"/>
              <a:ext cx="7543800" cy="338138"/>
            </a:xfrm>
            <a:prstGeom prst="rect">
              <a:avLst/>
            </a:prstGeom>
            <a:solidFill>
              <a:schemeClr val="bg2">
                <a:lumMod val="75000"/>
                <a:alpha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 sz="1100" b="1" dirty="0">
                <a:solidFill>
                  <a:srgbClr val="000000"/>
                </a:solidFill>
              </a:endParaRPr>
            </a:p>
          </p:txBody>
        </p:sp>
        <p:sp>
          <p:nvSpPr>
            <p:cNvPr id="14397" name="TextBox 77"/>
            <p:cNvSpPr txBox="1">
              <a:spLocks noChangeArrowheads="1"/>
            </p:cNvSpPr>
            <p:nvPr/>
          </p:nvSpPr>
          <p:spPr bwMode="auto">
            <a:xfrm>
              <a:off x="2306004" y="3255963"/>
              <a:ext cx="1798638" cy="2619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ctr" eaLnBrk="1" hangingPunct="1"/>
              <a:r>
                <a:rPr lang="en-US" sz="1100" b="1" dirty="0" smtClean="0">
                  <a:solidFill>
                    <a:srgbClr val="FFFFFF"/>
                  </a:solidFill>
                </a:rPr>
                <a:t>TPS65218</a:t>
              </a:r>
              <a:endParaRPr lang="en-US" sz="1100" b="1" dirty="0">
                <a:solidFill>
                  <a:srgbClr val="FFFFFF"/>
                </a:solidFill>
              </a:endParaRPr>
            </a:p>
          </p:txBody>
        </p:sp>
        <p:sp>
          <p:nvSpPr>
            <p:cNvPr id="14398" name="TextBox 78"/>
            <p:cNvSpPr txBox="1">
              <a:spLocks noChangeArrowheads="1"/>
            </p:cNvSpPr>
            <p:nvPr/>
          </p:nvSpPr>
          <p:spPr bwMode="auto">
            <a:xfrm>
              <a:off x="4382294" y="3255963"/>
              <a:ext cx="1793875" cy="2619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ctr" eaLnBrk="1" hangingPunct="1"/>
              <a:r>
                <a:rPr lang="en-US" sz="1100" b="1" dirty="0" smtClean="0">
                  <a:solidFill>
                    <a:srgbClr val="FFFFFF"/>
                  </a:solidFill>
                </a:rPr>
                <a:t>TPS65218</a:t>
              </a:r>
              <a:endParaRPr lang="en-US" sz="1100" b="1" dirty="0">
                <a:solidFill>
                  <a:srgbClr val="FFFFFF"/>
                </a:solidFill>
              </a:endParaRPr>
            </a:p>
          </p:txBody>
        </p:sp>
        <p:sp>
          <p:nvSpPr>
            <p:cNvPr id="14399" name="TextBox 80"/>
            <p:cNvSpPr txBox="1">
              <a:spLocks noChangeArrowheads="1"/>
            </p:cNvSpPr>
            <p:nvPr/>
          </p:nvSpPr>
          <p:spPr bwMode="auto">
            <a:xfrm>
              <a:off x="6447461" y="3255963"/>
              <a:ext cx="1798638" cy="2619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ctr" eaLnBrk="1" hangingPunct="1"/>
              <a:r>
                <a:rPr lang="en-US" sz="1100" b="1" dirty="0" smtClean="0">
                  <a:solidFill>
                    <a:srgbClr val="FFFFFF"/>
                  </a:solidFill>
                </a:rPr>
                <a:t>Discrete solution</a:t>
              </a:r>
              <a:endParaRPr lang="en-US" sz="1100" b="1" dirty="0">
                <a:solidFill>
                  <a:srgbClr val="FFFFFF"/>
                </a:solidFill>
              </a:endParaRPr>
            </a:p>
          </p:txBody>
        </p:sp>
        <p:sp>
          <p:nvSpPr>
            <p:cNvPr id="14400" name="Rectangle 82"/>
            <p:cNvSpPr>
              <a:spLocks noChangeArrowheads="1"/>
            </p:cNvSpPr>
            <p:nvPr/>
          </p:nvSpPr>
          <p:spPr bwMode="auto">
            <a:xfrm>
              <a:off x="762000" y="3217862"/>
              <a:ext cx="1489075" cy="338138"/>
            </a:xfrm>
            <a:prstGeom prst="rect">
              <a:avLst/>
            </a:prstGeom>
            <a:solidFill>
              <a:schemeClr val="bg1">
                <a:alpha val="79999"/>
              </a:schemeClr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r>
                <a:rPr lang="en-US" sz="1100" b="1" dirty="0">
                  <a:solidFill>
                    <a:srgbClr val="000000"/>
                  </a:solidFill>
                </a:rPr>
                <a:t>PMIC</a:t>
              </a:r>
            </a:p>
          </p:txBody>
        </p:sp>
        <p:sp>
          <p:nvSpPr>
            <p:cNvPr id="11" name="Rectangle 10"/>
            <p:cNvSpPr/>
            <p:nvPr/>
          </p:nvSpPr>
          <p:spPr bwMode="auto">
            <a:xfrm>
              <a:off x="6396847" y="609600"/>
              <a:ext cx="1899867" cy="307773"/>
            </a:xfrm>
            <a:prstGeom prst="rect">
              <a:avLst/>
            </a:prstGeom>
            <a:solidFill>
              <a:schemeClr val="tx1"/>
            </a:solidFill>
            <a:ln>
              <a:headEnd type="none" w="med" len="med"/>
              <a:tailEnd type="none" w="med" len="med"/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algn="ctr">
                <a:defRPr/>
              </a:pPr>
              <a:r>
                <a:rPr lang="en-US" sz="1200" b="1" dirty="0" smtClean="0">
                  <a:solidFill>
                    <a:srgbClr val="FFFFFF"/>
                  </a:solidFill>
                  <a:cs typeface="Arial" pitchFamily="34" charset="0"/>
                </a:rPr>
                <a:t>TMDXIDK437X</a:t>
              </a:r>
              <a:endParaRPr lang="en-US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51" name="Rectangle 16"/>
            <p:cNvSpPr>
              <a:spLocks noChangeArrowheads="1"/>
            </p:cNvSpPr>
            <p:nvPr/>
          </p:nvSpPr>
          <p:spPr bwMode="auto">
            <a:xfrm>
              <a:off x="762000" y="3581400"/>
              <a:ext cx="7543800" cy="338137"/>
            </a:xfrm>
            <a:prstGeom prst="rect">
              <a:avLst/>
            </a:prstGeom>
            <a:solidFill>
              <a:schemeClr val="bg1">
                <a:alpha val="79999"/>
              </a:schemeClr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100" b="1" dirty="0">
                <a:solidFill>
                  <a:srgbClr val="000000"/>
                </a:solidFill>
              </a:endParaRPr>
            </a:p>
          </p:txBody>
        </p:sp>
        <p:sp>
          <p:nvSpPr>
            <p:cNvPr id="52" name="TextBox 41"/>
            <p:cNvSpPr txBox="1">
              <a:spLocks noChangeArrowheads="1"/>
            </p:cNvSpPr>
            <p:nvPr/>
          </p:nvSpPr>
          <p:spPr bwMode="auto">
            <a:xfrm>
              <a:off x="2306004" y="3619499"/>
              <a:ext cx="1798638" cy="261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ctr" eaLnBrk="1" hangingPunct="1"/>
              <a:r>
                <a:rPr lang="en-US" sz="1100" b="1" dirty="0" smtClean="0">
                  <a:solidFill>
                    <a:srgbClr val="000000"/>
                  </a:solidFill>
                </a:rPr>
                <a:t>Connector for WiLink8</a:t>
              </a:r>
              <a:endParaRPr lang="en-US" sz="1100" b="1" dirty="0">
                <a:solidFill>
                  <a:srgbClr val="000000"/>
                </a:solidFill>
              </a:endParaRPr>
            </a:p>
          </p:txBody>
        </p:sp>
        <p:sp>
          <p:nvSpPr>
            <p:cNvPr id="53" name="TextBox 42"/>
            <p:cNvSpPr txBox="1">
              <a:spLocks noChangeArrowheads="1"/>
            </p:cNvSpPr>
            <p:nvPr/>
          </p:nvSpPr>
          <p:spPr bwMode="auto">
            <a:xfrm>
              <a:off x="4382294" y="3619499"/>
              <a:ext cx="1793875" cy="2619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ctr" eaLnBrk="1" hangingPunct="1"/>
              <a:r>
                <a:rPr lang="en-US" sz="1100" b="1" dirty="0" smtClean="0">
                  <a:solidFill>
                    <a:srgbClr val="000000"/>
                  </a:solidFill>
                </a:rPr>
                <a:t>Connector for WiLink8</a:t>
              </a:r>
              <a:endParaRPr lang="en-US" sz="1100" b="1" dirty="0">
                <a:solidFill>
                  <a:srgbClr val="000000"/>
                </a:solidFill>
              </a:endParaRPr>
            </a:p>
          </p:txBody>
        </p:sp>
        <p:sp>
          <p:nvSpPr>
            <p:cNvPr id="54" name="TextBox 44"/>
            <p:cNvSpPr txBox="1">
              <a:spLocks noChangeArrowheads="1"/>
            </p:cNvSpPr>
            <p:nvPr/>
          </p:nvSpPr>
          <p:spPr bwMode="auto">
            <a:xfrm>
              <a:off x="6444286" y="3619499"/>
              <a:ext cx="1804988" cy="2619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ctr" eaLnBrk="1" hangingPunct="1"/>
              <a:r>
                <a:rPr lang="en-US" sz="1100" b="1" dirty="0">
                  <a:solidFill>
                    <a:srgbClr val="000000"/>
                  </a:solidFill>
                </a:rPr>
                <a:t>N/A</a:t>
              </a:r>
            </a:p>
          </p:txBody>
        </p:sp>
        <p:sp>
          <p:nvSpPr>
            <p:cNvPr id="55" name="Rectangle 54"/>
            <p:cNvSpPr/>
            <p:nvPr/>
          </p:nvSpPr>
          <p:spPr bwMode="auto">
            <a:xfrm>
              <a:off x="762000" y="3581400"/>
              <a:ext cx="1489075" cy="338137"/>
            </a:xfrm>
            <a:prstGeom prst="rect">
              <a:avLst/>
            </a:prstGeom>
            <a:solidFill>
              <a:schemeClr val="bg2">
                <a:lumMod val="75000"/>
                <a:alpha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>
                <a:defRPr/>
              </a:pPr>
              <a:r>
                <a:rPr lang="en-US" sz="1100" b="1" dirty="0" smtClean="0">
                  <a:solidFill>
                    <a:srgbClr val="FFFFFF"/>
                  </a:solidFill>
                </a:rPr>
                <a:t>WLAN/BT</a:t>
              </a:r>
              <a:endParaRPr lang="en-US" sz="1100" b="1" dirty="0">
                <a:solidFill>
                  <a:srgbClr val="000000"/>
                </a:solidFill>
              </a:endParaRPr>
            </a:p>
          </p:txBody>
        </p:sp>
        <p:pic>
          <p:nvPicPr>
            <p:cNvPr id="56" name="Picture 2"/>
            <p:cNvPicPr>
              <a:picLocks noChangeAspect="1" noChangeArrowheads="1"/>
            </p:cNvPicPr>
            <p:nvPr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8242" y="957169"/>
              <a:ext cx="1676400" cy="10172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170" name="Picture 2" descr="http://ap-fpdsp-swapps.dal.design.ti.com/images/thumb/5/56/Am437xstarterkit_rev1_0_top_pic.JPG/640px-Am437xstarterkit_rev1_0_top_pic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33900" y="1103213"/>
              <a:ext cx="1485900" cy="842784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172" name="Picture 4" descr="File:AM437x IDK Rev1 2A top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29400" y="957169"/>
              <a:ext cx="1241249" cy="1053394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="" xmlns:p14="http://schemas.microsoft.com/office/powerpoint/2010/main" val="3920496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152400" y="590291"/>
            <a:ext cx="8537575" cy="5720779"/>
            <a:chOff x="152400" y="675355"/>
            <a:chExt cx="8537575" cy="5720779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 t="2676" b="4162"/>
            <a:stretch>
              <a:fillRect/>
            </a:stretch>
          </p:blipFill>
          <p:spPr>
            <a:xfrm>
              <a:off x="228600" y="675355"/>
              <a:ext cx="7391400" cy="5720779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>
              <a:off x="4353459" y="1827256"/>
              <a:ext cx="685800" cy="2191986"/>
            </a:xfrm>
            <a:prstGeom prst="rect">
              <a:avLst/>
            </a:prstGeom>
            <a:noFill/>
            <a:ln w="28575">
              <a:solidFill>
                <a:srgbClr val="C0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ular Callout 27"/>
            <p:cNvSpPr/>
            <p:nvPr/>
          </p:nvSpPr>
          <p:spPr>
            <a:xfrm>
              <a:off x="2514600" y="2133601"/>
              <a:ext cx="1295400" cy="486228"/>
            </a:xfrm>
            <a:prstGeom prst="wedgeRectCallout">
              <a:avLst>
                <a:gd name="adj1" fmla="val 110050"/>
                <a:gd name="adj2" fmla="val 50645"/>
              </a:avLst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chemeClr val="tx1"/>
                  </a:solidFill>
                </a:rPr>
                <a:t>4 x8 Fly-by DDR3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9" name="Rectangular Callout 28"/>
            <p:cNvSpPr/>
            <p:nvPr/>
          </p:nvSpPr>
          <p:spPr>
            <a:xfrm>
              <a:off x="2362200" y="2821465"/>
              <a:ext cx="914400" cy="486228"/>
            </a:xfrm>
            <a:prstGeom prst="wedgeRectCallout">
              <a:avLst>
                <a:gd name="adj1" fmla="val 85050"/>
                <a:gd name="adj2" fmla="val 36932"/>
              </a:avLst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chemeClr val="tx1"/>
                  </a:solidFill>
                </a:rPr>
                <a:t>AM437x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30" name="Rectangular Callout 29"/>
            <p:cNvSpPr/>
            <p:nvPr/>
          </p:nvSpPr>
          <p:spPr>
            <a:xfrm>
              <a:off x="3785544" y="4715675"/>
              <a:ext cx="1135829" cy="312638"/>
            </a:xfrm>
            <a:prstGeom prst="wedgeRectCallout">
              <a:avLst>
                <a:gd name="adj1" fmla="val -3480"/>
                <a:gd name="adj2" fmla="val -124360"/>
              </a:avLst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chemeClr val="tx1"/>
                  </a:solidFill>
                </a:rPr>
                <a:t>SYSBOOT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31" name="Rectangular Callout 30"/>
            <p:cNvSpPr/>
            <p:nvPr/>
          </p:nvSpPr>
          <p:spPr>
            <a:xfrm>
              <a:off x="5334000" y="4707910"/>
              <a:ext cx="1295400" cy="312638"/>
            </a:xfrm>
            <a:prstGeom prst="wedgeRectCallout">
              <a:avLst>
                <a:gd name="adj1" fmla="val -32366"/>
                <a:gd name="adj2" fmla="val -145847"/>
              </a:avLst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 smtClean="0">
                  <a:solidFill>
                    <a:schemeClr val="tx1"/>
                  </a:solidFill>
                </a:rPr>
                <a:t>eMMC</a:t>
              </a:r>
              <a:r>
                <a:rPr lang="en-US" sz="1400" dirty="0" smtClean="0">
                  <a:solidFill>
                    <a:schemeClr val="tx1"/>
                  </a:solidFill>
                </a:rPr>
                <a:t> (4GB)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32" name="Rectangular Callout 31"/>
            <p:cNvSpPr/>
            <p:nvPr/>
          </p:nvSpPr>
          <p:spPr>
            <a:xfrm>
              <a:off x="6254232" y="4114800"/>
              <a:ext cx="1213368" cy="312638"/>
            </a:xfrm>
            <a:prstGeom prst="wedgeRectCallout">
              <a:avLst>
                <a:gd name="adj1" fmla="val -47217"/>
                <a:gd name="adj2" fmla="val -91894"/>
              </a:avLst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chemeClr val="tx1"/>
                  </a:solidFill>
                </a:rPr>
                <a:t>NAND (4Gb)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33" name="Rectangular Callout 32"/>
            <p:cNvSpPr/>
            <p:nvPr/>
          </p:nvSpPr>
          <p:spPr>
            <a:xfrm>
              <a:off x="7476607" y="4707910"/>
              <a:ext cx="1213368" cy="312638"/>
            </a:xfrm>
            <a:prstGeom prst="wedgeRectCallout">
              <a:avLst>
                <a:gd name="adj1" fmla="val -77989"/>
                <a:gd name="adj2" fmla="val 154276"/>
              </a:avLst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chemeClr val="tx1"/>
                  </a:solidFill>
                </a:rPr>
                <a:t>DCAN #1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34" name="Rectangular Callout 33"/>
            <p:cNvSpPr/>
            <p:nvPr/>
          </p:nvSpPr>
          <p:spPr>
            <a:xfrm>
              <a:off x="6022716" y="2505126"/>
              <a:ext cx="1213368" cy="312638"/>
            </a:xfrm>
            <a:prstGeom prst="wedgeRectCallout">
              <a:avLst>
                <a:gd name="adj1" fmla="val -47217"/>
                <a:gd name="adj2" fmla="val -91894"/>
              </a:avLst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chemeClr val="tx1"/>
                  </a:solidFill>
                </a:rPr>
                <a:t>PMIC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35" name="Rectangular Callout 34"/>
            <p:cNvSpPr/>
            <p:nvPr/>
          </p:nvSpPr>
          <p:spPr>
            <a:xfrm>
              <a:off x="7044305" y="2064077"/>
              <a:ext cx="1213368" cy="312638"/>
            </a:xfrm>
            <a:prstGeom prst="wedgeRectCallout">
              <a:avLst>
                <a:gd name="adj1" fmla="val -47217"/>
                <a:gd name="adj2" fmla="val -91894"/>
              </a:avLst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 smtClean="0">
                  <a:solidFill>
                    <a:schemeClr val="tx1"/>
                  </a:solidFill>
                </a:rPr>
                <a:t>uSD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36" name="Rectangular Callout 35"/>
            <p:cNvSpPr/>
            <p:nvPr/>
          </p:nvSpPr>
          <p:spPr>
            <a:xfrm>
              <a:off x="1523551" y="4800600"/>
              <a:ext cx="1219649" cy="312638"/>
            </a:xfrm>
            <a:prstGeom prst="wedgeRectCallout">
              <a:avLst>
                <a:gd name="adj1" fmla="val -3480"/>
                <a:gd name="adj2" fmla="val -124360"/>
              </a:avLst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chemeClr val="tx1"/>
                  </a:solidFill>
                </a:rPr>
                <a:t>Audio codec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37" name="Rectangular Callout 36"/>
            <p:cNvSpPr/>
            <p:nvPr/>
          </p:nvSpPr>
          <p:spPr>
            <a:xfrm>
              <a:off x="152400" y="1143000"/>
              <a:ext cx="1295400" cy="321379"/>
            </a:xfrm>
            <a:prstGeom prst="wedgeRectCallout">
              <a:avLst>
                <a:gd name="adj1" fmla="val 48432"/>
                <a:gd name="adj2" fmla="val -121255"/>
              </a:avLst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chemeClr val="tx1"/>
                  </a:solidFill>
                </a:rPr>
                <a:t>USB JTAG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38" name="Rectangular Callout 37"/>
            <p:cNvSpPr/>
            <p:nvPr/>
          </p:nvSpPr>
          <p:spPr>
            <a:xfrm>
              <a:off x="1847850" y="1341028"/>
              <a:ext cx="1295400" cy="486228"/>
            </a:xfrm>
            <a:prstGeom prst="wedgeRectCallout">
              <a:avLst>
                <a:gd name="adj1" fmla="val -27450"/>
                <a:gd name="adj2" fmla="val -113909"/>
              </a:avLst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chemeClr val="tx1"/>
                  </a:solidFill>
                </a:rPr>
                <a:t>ADC header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</p:grpSp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61646" y="-16620"/>
            <a:ext cx="8912225" cy="707736"/>
          </a:xfrm>
        </p:spPr>
        <p:txBody>
          <a:bodyPr/>
          <a:lstStyle/>
          <a:p>
            <a:r>
              <a:rPr lang="en-US" dirty="0" smtClean="0"/>
              <a:t>Peripheral Support on AM437x GP EVM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070483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5"/>
          <p:cNvGrpSpPr/>
          <p:nvPr/>
        </p:nvGrpSpPr>
        <p:grpSpPr>
          <a:xfrm>
            <a:off x="507347" y="-43112"/>
            <a:ext cx="8734920" cy="6757947"/>
            <a:chOff x="507347" y="-43112"/>
            <a:chExt cx="8734920" cy="675794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 l="3519" t="3133" r="2999" b="4398"/>
            <a:stretch/>
          </p:blipFill>
          <p:spPr>
            <a:xfrm>
              <a:off x="984142" y="886582"/>
              <a:ext cx="6331097" cy="5163060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2876362" y="6327457"/>
              <a:ext cx="7393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HDMI</a:t>
              </a:r>
              <a:endParaRPr lang="en-US" b="1" dirty="0"/>
            </a:p>
          </p:txBody>
        </p:sp>
        <p:sp>
          <p:nvSpPr>
            <p:cNvPr id="7" name="Up Arrow 6"/>
            <p:cNvSpPr/>
            <p:nvPr/>
          </p:nvSpPr>
          <p:spPr>
            <a:xfrm rot="16200000">
              <a:off x="7420507" y="5131987"/>
              <a:ext cx="167944" cy="534221"/>
            </a:xfrm>
            <a:prstGeom prst="upArrow">
              <a:avLst>
                <a:gd name="adj1" fmla="val 1496"/>
                <a:gd name="adj2" fmla="val 94416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750096" y="4205153"/>
              <a:ext cx="9829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effectLst/>
                </a:rPr>
                <a:t>Audio in</a:t>
              </a:r>
              <a:endParaRPr lang="en-US" b="1" dirty="0"/>
            </a:p>
          </p:txBody>
        </p:sp>
        <p:sp>
          <p:nvSpPr>
            <p:cNvPr id="9" name="Up Arrow 8"/>
            <p:cNvSpPr/>
            <p:nvPr/>
          </p:nvSpPr>
          <p:spPr>
            <a:xfrm rot="16200000">
              <a:off x="7333893" y="3610501"/>
              <a:ext cx="169469" cy="644236"/>
            </a:xfrm>
            <a:prstGeom prst="upArrow">
              <a:avLst>
                <a:gd name="adj1" fmla="val 1496"/>
                <a:gd name="adj2" fmla="val 94416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Up Arrow 9"/>
            <p:cNvSpPr/>
            <p:nvPr/>
          </p:nvSpPr>
          <p:spPr>
            <a:xfrm rot="16200000">
              <a:off x="7256515" y="4067701"/>
              <a:ext cx="169469" cy="644236"/>
            </a:xfrm>
            <a:prstGeom prst="upArrow">
              <a:avLst>
                <a:gd name="adj1" fmla="val 1496"/>
                <a:gd name="adj2" fmla="val 94416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Up Arrow 10"/>
            <p:cNvSpPr/>
            <p:nvPr/>
          </p:nvSpPr>
          <p:spPr>
            <a:xfrm rot="16200000">
              <a:off x="7211940" y="4485353"/>
              <a:ext cx="169469" cy="644236"/>
            </a:xfrm>
            <a:prstGeom prst="upArrow">
              <a:avLst>
                <a:gd name="adj1" fmla="val 1496"/>
                <a:gd name="adj2" fmla="val 94416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913416" y="5171181"/>
              <a:ext cx="106452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effectLst/>
                </a:rPr>
                <a:t>Gigabit </a:t>
              </a:r>
            </a:p>
            <a:p>
              <a:r>
                <a:rPr lang="en-US" b="1" dirty="0" smtClean="0">
                  <a:effectLst/>
                </a:rPr>
                <a:t>Ethernet </a:t>
              </a:r>
              <a:endParaRPr lang="en-US" b="1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732668" y="4622805"/>
              <a:ext cx="11304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Audio out</a:t>
              </a:r>
              <a:endParaRPr lang="en-US" b="1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810413" y="3747953"/>
              <a:ext cx="9749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USB 2.0 </a:t>
              </a:r>
              <a:endParaRPr lang="en-US" b="1" dirty="0"/>
            </a:p>
          </p:txBody>
        </p:sp>
        <p:sp>
          <p:nvSpPr>
            <p:cNvPr id="15" name="Up Arrow 14"/>
            <p:cNvSpPr/>
            <p:nvPr/>
          </p:nvSpPr>
          <p:spPr>
            <a:xfrm rot="16200000">
              <a:off x="7291178" y="3199933"/>
              <a:ext cx="169469" cy="644236"/>
            </a:xfrm>
            <a:prstGeom prst="upArrow">
              <a:avLst>
                <a:gd name="adj1" fmla="val 1496"/>
                <a:gd name="adj2" fmla="val 94416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Up Arrow 15"/>
            <p:cNvSpPr/>
            <p:nvPr/>
          </p:nvSpPr>
          <p:spPr>
            <a:xfrm rot="16200000">
              <a:off x="7506564" y="2543701"/>
              <a:ext cx="169469" cy="644236"/>
            </a:xfrm>
            <a:prstGeom prst="upArrow">
              <a:avLst>
                <a:gd name="adj1" fmla="val 1496"/>
                <a:gd name="adj2" fmla="val 94416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507124" y="3218381"/>
              <a:ext cx="16001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Micro </a:t>
              </a:r>
              <a:r>
                <a:rPr lang="en-US" b="1" dirty="0" smtClean="0"/>
                <a:t>USB 2.0 </a:t>
              </a:r>
              <a:endParaRPr lang="en-US" b="1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7513448" y="2496487"/>
              <a:ext cx="12285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effectLst/>
                </a:rPr>
                <a:t>UART #0</a:t>
              </a:r>
              <a:endParaRPr lang="en-US" b="1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523465" y="-43112"/>
              <a:ext cx="10294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DCAN #0</a:t>
              </a:r>
              <a:endParaRPr lang="en-US" b="1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848910" y="19201"/>
              <a:ext cx="14617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>
                  <a:effectLst/>
                </a:defRPr>
              </a:lvl1pPr>
            </a:lstStyle>
            <a:p>
              <a:r>
                <a:rPr lang="en-US" b="1" dirty="0" smtClean="0"/>
                <a:t>Power switch</a:t>
              </a:r>
              <a:endParaRPr lang="en-US" b="1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477841" y="326220"/>
              <a:ext cx="6014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>
                  <a:effectLst/>
                </a:defRPr>
              </a:lvl1pPr>
            </a:lstStyle>
            <a:p>
              <a:r>
                <a:rPr lang="en-US" b="1" dirty="0" smtClean="0"/>
                <a:t>+5V</a:t>
              </a:r>
              <a:endParaRPr lang="en-US" b="1" dirty="0"/>
            </a:p>
          </p:txBody>
        </p:sp>
        <p:sp>
          <p:nvSpPr>
            <p:cNvPr id="22" name="Up Arrow 21"/>
            <p:cNvSpPr/>
            <p:nvPr/>
          </p:nvSpPr>
          <p:spPr>
            <a:xfrm rot="16200000">
              <a:off x="7231149" y="1502504"/>
              <a:ext cx="169469" cy="644236"/>
            </a:xfrm>
            <a:prstGeom prst="upArrow">
              <a:avLst>
                <a:gd name="adj1" fmla="val 1496"/>
                <a:gd name="adj2" fmla="val 94416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7240885" y="1501456"/>
              <a:ext cx="200138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 smtClean="0">
                  <a:effectLst/>
                </a:rPr>
                <a:t>20-pin ARM</a:t>
              </a:r>
            </a:p>
            <a:p>
              <a:pPr algn="ctr"/>
              <a:r>
                <a:rPr lang="en-US" b="1" dirty="0" smtClean="0">
                  <a:effectLst/>
                </a:rPr>
                <a:t>JTAG Connector</a:t>
              </a:r>
              <a:endParaRPr lang="en-US" b="1" dirty="0"/>
            </a:p>
          </p:txBody>
        </p:sp>
        <p:sp>
          <p:nvSpPr>
            <p:cNvPr id="24" name="Up Arrow 23"/>
            <p:cNvSpPr/>
            <p:nvPr/>
          </p:nvSpPr>
          <p:spPr>
            <a:xfrm rot="10800000">
              <a:off x="6399660" y="665258"/>
              <a:ext cx="179979" cy="529567"/>
            </a:xfrm>
            <a:prstGeom prst="upArrow">
              <a:avLst>
                <a:gd name="adj1" fmla="val 1496"/>
                <a:gd name="adj2" fmla="val 94416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4597006" y="-38315"/>
              <a:ext cx="141577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effectLst/>
                </a:rPr>
                <a:t>Camera  #1</a:t>
              </a:r>
            </a:p>
            <a:p>
              <a:r>
                <a:rPr lang="en-US" b="1" dirty="0" smtClean="0"/>
                <a:t>connector</a:t>
              </a:r>
              <a:endParaRPr lang="en-US" b="1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6198234" y="271541"/>
              <a:ext cx="16209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effectLst/>
                </a:rPr>
                <a:t>Camera 2Mp </a:t>
              </a:r>
              <a:endParaRPr lang="en-US" b="1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07347" y="468650"/>
              <a:ext cx="12943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Power LEDs</a:t>
              </a:r>
              <a:endParaRPr lang="en-US" b="1" dirty="0"/>
            </a:p>
          </p:txBody>
        </p:sp>
        <p:sp>
          <p:nvSpPr>
            <p:cNvPr id="31" name="Up Arrow 30"/>
            <p:cNvSpPr/>
            <p:nvPr/>
          </p:nvSpPr>
          <p:spPr>
            <a:xfrm rot="10800000">
              <a:off x="1739488" y="681127"/>
              <a:ext cx="124505" cy="449892"/>
            </a:xfrm>
            <a:prstGeom prst="upArrow">
              <a:avLst>
                <a:gd name="adj1" fmla="val 1496"/>
                <a:gd name="adj2" fmla="val 94416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4597006" y="5463463"/>
              <a:ext cx="1510685" cy="436947"/>
            </a:xfrm>
            <a:prstGeom prst="rect">
              <a:avLst/>
            </a:prstGeom>
            <a:noFill/>
            <a:ln w="28575">
              <a:solidFill>
                <a:srgbClr val="C0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Up Arrow 34"/>
            <p:cNvSpPr/>
            <p:nvPr/>
          </p:nvSpPr>
          <p:spPr>
            <a:xfrm rot="10800000">
              <a:off x="4860228" y="606892"/>
              <a:ext cx="179979" cy="529567"/>
            </a:xfrm>
            <a:prstGeom prst="upArrow">
              <a:avLst>
                <a:gd name="adj1" fmla="val 1496"/>
                <a:gd name="adj2" fmla="val 94416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Up Arrow 35"/>
            <p:cNvSpPr/>
            <p:nvPr/>
          </p:nvSpPr>
          <p:spPr>
            <a:xfrm rot="10800000">
              <a:off x="3879095" y="326220"/>
              <a:ext cx="179979" cy="529567"/>
            </a:xfrm>
            <a:prstGeom prst="upArrow">
              <a:avLst>
                <a:gd name="adj1" fmla="val 1496"/>
                <a:gd name="adj2" fmla="val 94416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Up Arrow 36"/>
            <p:cNvSpPr/>
            <p:nvPr/>
          </p:nvSpPr>
          <p:spPr>
            <a:xfrm rot="10800000">
              <a:off x="2477841" y="308414"/>
              <a:ext cx="179979" cy="637495"/>
            </a:xfrm>
            <a:prstGeom prst="upArrow">
              <a:avLst>
                <a:gd name="adj1" fmla="val 1496"/>
                <a:gd name="adj2" fmla="val 94416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Up Arrow 37"/>
            <p:cNvSpPr/>
            <p:nvPr/>
          </p:nvSpPr>
          <p:spPr>
            <a:xfrm rot="10800000">
              <a:off x="2134927" y="308415"/>
              <a:ext cx="179979" cy="668066"/>
            </a:xfrm>
            <a:prstGeom prst="upArrow">
              <a:avLst>
                <a:gd name="adj1" fmla="val 1496"/>
                <a:gd name="adj2" fmla="val 94416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1168418" y="6068504"/>
              <a:ext cx="185178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WLAN/BT COM</a:t>
              </a:r>
            </a:p>
            <a:p>
              <a:r>
                <a:rPr lang="en-US" b="1" dirty="0" smtClean="0"/>
                <a:t>connector</a:t>
              </a:r>
              <a:endParaRPr lang="en-US" b="1" dirty="0"/>
            </a:p>
          </p:txBody>
        </p:sp>
        <p:sp>
          <p:nvSpPr>
            <p:cNvPr id="40" name="Up Arrow 39"/>
            <p:cNvSpPr/>
            <p:nvPr/>
          </p:nvSpPr>
          <p:spPr>
            <a:xfrm>
              <a:off x="2286589" y="5687338"/>
              <a:ext cx="191798" cy="426143"/>
            </a:xfrm>
            <a:prstGeom prst="upArrow">
              <a:avLst>
                <a:gd name="adj1" fmla="val 11252"/>
                <a:gd name="adj2" fmla="val 91977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3024273" y="2973830"/>
              <a:ext cx="1603837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 smtClean="0">
                  <a:solidFill>
                    <a:schemeClr val="bg1"/>
                  </a:solidFill>
                </a:rPr>
                <a:t>7” LCD</a:t>
              </a:r>
            </a:p>
            <a:p>
              <a:pPr algn="ctr"/>
              <a:r>
                <a:rPr lang="en-US" b="1" dirty="0" smtClean="0">
                  <a:solidFill>
                    <a:schemeClr val="bg1"/>
                  </a:solidFill>
                </a:rPr>
                <a:t>800x480</a:t>
              </a:r>
            </a:p>
            <a:p>
              <a:pPr algn="ctr"/>
              <a:r>
                <a:rPr lang="en-US" b="1" dirty="0" smtClean="0">
                  <a:solidFill>
                    <a:schemeClr val="bg1"/>
                  </a:solidFill>
                </a:rPr>
                <a:t>Touchscreen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5" name="Up Arrow 4"/>
            <p:cNvSpPr/>
            <p:nvPr/>
          </p:nvSpPr>
          <p:spPr>
            <a:xfrm>
              <a:off x="3576830" y="6008621"/>
              <a:ext cx="191798" cy="426143"/>
            </a:xfrm>
            <a:prstGeom prst="upArrow">
              <a:avLst>
                <a:gd name="adj1" fmla="val 11252"/>
                <a:gd name="adj2" fmla="val 91977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Up Arrow 28"/>
            <p:cNvSpPr/>
            <p:nvPr/>
          </p:nvSpPr>
          <p:spPr>
            <a:xfrm>
              <a:off x="4110760" y="5900410"/>
              <a:ext cx="156746" cy="298465"/>
            </a:xfrm>
            <a:prstGeom prst="upArrow">
              <a:avLst>
                <a:gd name="adj1" fmla="val 11252"/>
                <a:gd name="adj2" fmla="val 91977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Up Arrow 31"/>
            <p:cNvSpPr/>
            <p:nvPr/>
          </p:nvSpPr>
          <p:spPr>
            <a:xfrm>
              <a:off x="5567188" y="5967329"/>
              <a:ext cx="138066" cy="254364"/>
            </a:xfrm>
            <a:prstGeom prst="upArrow">
              <a:avLst>
                <a:gd name="adj1" fmla="val 11252"/>
                <a:gd name="adj2" fmla="val 91977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4070144" y="6008621"/>
              <a:ext cx="11240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User LEDs</a:t>
              </a:r>
              <a:endParaRPr lang="en-US" b="1" dirty="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5636221" y="5951461"/>
              <a:ext cx="16337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User Buttons</a:t>
              </a:r>
              <a:endParaRPr lang="en-US" b="1" dirty="0"/>
            </a:p>
          </p:txBody>
        </p:sp>
      </p:grpSp>
    </p:spTree>
    <p:extLst>
      <p:ext uri="{BB962C8B-B14F-4D97-AF65-F5344CB8AC3E}">
        <p14:creationId xmlns="" xmlns:p14="http://schemas.microsoft.com/office/powerpoint/2010/main" val="4228640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 More Information</a:t>
            </a:r>
            <a:endParaRPr lang="en-US" dirty="0"/>
          </a:p>
        </p:txBody>
      </p:sp>
      <p:sp>
        <p:nvSpPr>
          <p:cNvPr id="798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219200"/>
            <a:ext cx="7924800" cy="4876800"/>
          </a:xfrm>
        </p:spPr>
        <p:txBody>
          <a:bodyPr/>
          <a:lstStyle/>
          <a:p>
            <a:r>
              <a:rPr lang="en-US" sz="2400" dirty="0" err="1" smtClean="0"/>
              <a:t>Sitara</a:t>
            </a:r>
            <a:r>
              <a:rPr lang="en-US" sz="2400" dirty="0" smtClean="0"/>
              <a:t> Processors Product Overview:</a:t>
            </a:r>
            <a:br>
              <a:rPr lang="en-US" sz="2400" dirty="0" smtClean="0"/>
            </a:br>
            <a:r>
              <a:rPr lang="en-US" sz="2400" dirty="0" smtClean="0">
                <a:hlinkClick r:id="rId3"/>
              </a:rPr>
              <a:t>http://www.ti.com/lsds/ti/arm/sitara_arm_cortex_a_processor/overview.page</a:t>
            </a:r>
            <a:endParaRPr lang="en-US" sz="2400" dirty="0" smtClean="0"/>
          </a:p>
          <a:p>
            <a:r>
              <a:rPr lang="en-US" sz="2400" dirty="0" err="1" smtClean="0"/>
              <a:t>Sitara</a:t>
            </a:r>
            <a:r>
              <a:rPr lang="en-US" sz="2400" dirty="0" smtClean="0"/>
              <a:t> Processors Wiki:</a:t>
            </a:r>
            <a:br>
              <a:rPr lang="en-US" sz="2400" dirty="0" smtClean="0"/>
            </a:br>
            <a:r>
              <a:rPr lang="en-US" sz="2400" dirty="0" smtClean="0">
                <a:hlinkClick r:id="rId4"/>
              </a:rPr>
              <a:t>http://processors.wiki.ti.com/index.php/Sitara</a:t>
            </a:r>
            <a:r>
              <a:rPr lang="en-US" sz="2400" dirty="0" smtClean="0"/>
              <a:t> </a:t>
            </a:r>
          </a:p>
          <a:p>
            <a:r>
              <a:rPr lang="en-US" sz="2400" dirty="0" smtClean="0"/>
              <a:t>For questions regarding topics covered in this training, visit the support forums at the </a:t>
            </a:r>
            <a:r>
              <a:rPr lang="en-US" sz="2400" dirty="0" smtClean="0">
                <a:hlinkClick r:id="rId5"/>
              </a:rPr>
              <a:t>TI E2E Community</a:t>
            </a:r>
            <a:r>
              <a:rPr lang="en-US" sz="2400" dirty="0" smtClean="0"/>
              <a:t> website.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98438"/>
            <a:ext cx="8229600" cy="41116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Sitara Applications</a:t>
            </a:r>
            <a:endParaRPr lang="en-US" dirty="0"/>
          </a:p>
        </p:txBody>
      </p:sp>
      <p:sp>
        <p:nvSpPr>
          <p:cNvPr id="19" name="Content Placeholder 43"/>
          <p:cNvSpPr txBox="1">
            <a:spLocks/>
          </p:cNvSpPr>
          <p:nvPr/>
        </p:nvSpPr>
        <p:spPr bwMode="auto">
          <a:xfrm>
            <a:off x="152399" y="990600"/>
            <a:ext cx="7772399" cy="48768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227013" indent="-227013" eaLnBrk="0" hangingPunct="0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Calibri" pitchFamily="34" charset="0"/>
                <a:cs typeface="Calibri" pitchFamily="34" charset="0"/>
              </a:rPr>
              <a:t>Patient Monitoring</a:t>
            </a:r>
          </a:p>
          <a:p>
            <a:pPr marL="227013" lvl="1" indent="-227013" eaLnBrk="0" hangingPunct="0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Security </a:t>
            </a:r>
            <a:r>
              <a:rPr lang="en-US" sz="2400" dirty="0" smtClean="0">
                <a:latin typeface="Calibri" pitchFamily="34" charset="0"/>
                <a:cs typeface="Calibri" pitchFamily="34" charset="0"/>
              </a:rPr>
              <a:t>Applications</a:t>
            </a:r>
            <a:endParaRPr lang="en-US" sz="2400" dirty="0">
              <a:latin typeface="Calibri" pitchFamily="34" charset="0"/>
              <a:cs typeface="Calibri" pitchFamily="34" charset="0"/>
            </a:endParaRPr>
          </a:p>
          <a:p>
            <a:pPr marL="227013" indent="-227013" eaLnBrk="0" hangingPunct="0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Bar Code Scanners</a:t>
            </a:r>
          </a:p>
          <a:p>
            <a:pPr marL="227013" indent="-227013" eaLnBrk="0" hangingPunct="0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Navigation Equipment</a:t>
            </a:r>
          </a:p>
          <a:p>
            <a:pPr marL="227013" indent="-227013" eaLnBrk="0" hangingPunct="0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Point of Service</a:t>
            </a:r>
          </a:p>
          <a:p>
            <a:pPr marL="227013" indent="-227013" eaLnBrk="0" hangingPunct="0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Industrial Automation</a:t>
            </a:r>
          </a:p>
          <a:p>
            <a:pPr marL="227013" indent="-227013" eaLnBrk="0" hangingPunct="0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Portable Mobile Radio</a:t>
            </a:r>
          </a:p>
          <a:p>
            <a:pPr marL="227013" indent="-227013" eaLnBrk="0" hangingPunct="0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Portable Data Terminals</a:t>
            </a:r>
          </a:p>
          <a:p>
            <a:pPr marL="227013" indent="-227013" eaLnBrk="0" hangingPunct="0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Test And </a:t>
            </a:r>
            <a:r>
              <a:rPr lang="en-US" sz="2400" dirty="0" smtClean="0">
                <a:latin typeface="Calibri" pitchFamily="34" charset="0"/>
                <a:cs typeface="Calibri" pitchFamily="34" charset="0"/>
              </a:rPr>
              <a:t>Measure</a:t>
            </a:r>
          </a:p>
          <a:p>
            <a:pPr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 dirty="0">
              <a:solidFill>
                <a:srgbClr val="000000"/>
              </a:solidFill>
              <a:latin typeface="Calibri" pitchFamily="34" charset="0"/>
            </a:endParaRPr>
          </a:p>
          <a:p>
            <a:pPr marL="227013" indent="-227013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 dirty="0">
              <a:solidFill>
                <a:srgbClr val="000000"/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941211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A5AC0A-F4BD-4464-80DC-A88E0D9F781D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814" y="107128"/>
            <a:ext cx="8420986" cy="60798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1065523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itle 3"/>
          <p:cNvSpPr>
            <a:spLocks noGrp="1"/>
          </p:cNvSpPr>
          <p:nvPr>
            <p:ph type="title"/>
          </p:nvPr>
        </p:nvSpPr>
        <p:spPr>
          <a:xfrm>
            <a:off x="231775" y="-52388"/>
            <a:ext cx="8458200" cy="814388"/>
          </a:xfrm>
        </p:spPr>
        <p:txBody>
          <a:bodyPr/>
          <a:lstStyle/>
          <a:p>
            <a:r>
              <a:rPr lang="en-US" dirty="0" smtClean="0"/>
              <a:t>AM437x Cortex™A9-based Processors</a:t>
            </a:r>
          </a:p>
        </p:txBody>
      </p:sp>
      <p:sp>
        <p:nvSpPr>
          <p:cNvPr id="51" name="Content Placeholder 43"/>
          <p:cNvSpPr txBox="1">
            <a:spLocks/>
          </p:cNvSpPr>
          <p:nvPr/>
        </p:nvSpPr>
        <p:spPr bwMode="auto">
          <a:xfrm>
            <a:off x="151313" y="682113"/>
            <a:ext cx="3277687" cy="55308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227013" indent="-227013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b="1" dirty="0" smtClean="0">
                <a:solidFill>
                  <a:srgbClr val="000000"/>
                </a:solidFill>
              </a:rPr>
              <a:t>Benefits</a:t>
            </a:r>
          </a:p>
          <a:p>
            <a:pPr marL="227013" indent="-227013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 b="1" dirty="0" smtClean="0">
                <a:solidFill>
                  <a:srgbClr val="000000"/>
                </a:solidFill>
              </a:rPr>
              <a:t>Performance</a:t>
            </a:r>
            <a:endParaRPr lang="en-US" sz="1400" b="1" dirty="0">
              <a:solidFill>
                <a:srgbClr val="000000"/>
              </a:solidFill>
            </a:endParaRPr>
          </a:p>
          <a:p>
            <a:pPr marL="573088" lvl="1" indent="-115888">
              <a:lnSpc>
                <a:spcPct val="85000"/>
              </a:lnSpc>
              <a:buFontTx/>
              <a:buChar char="•"/>
              <a:defRPr/>
            </a:pPr>
            <a:r>
              <a:rPr lang="en-US" sz="1200" dirty="0">
                <a:solidFill>
                  <a:srgbClr val="000000"/>
                </a:solidFill>
              </a:rPr>
              <a:t>High </a:t>
            </a:r>
            <a:r>
              <a:rPr lang="en-US" sz="1200" dirty="0" smtClean="0">
                <a:solidFill>
                  <a:srgbClr val="000000"/>
                </a:solidFill>
              </a:rPr>
              <a:t>performance Cortex-A9 up to 1GHz</a:t>
            </a:r>
          </a:p>
          <a:p>
            <a:pPr marL="573088" lvl="1" indent="-115888">
              <a:lnSpc>
                <a:spcPct val="85000"/>
              </a:lnSpc>
              <a:buFontTx/>
              <a:buChar char="•"/>
              <a:defRPr/>
            </a:pPr>
            <a:r>
              <a:rPr lang="en-US" sz="1200" dirty="0" smtClean="0">
                <a:solidFill>
                  <a:srgbClr val="000000"/>
                </a:solidFill>
              </a:rPr>
              <a:t>display system</a:t>
            </a:r>
          </a:p>
          <a:p>
            <a:pPr marL="573088" lvl="1" indent="-115888">
              <a:lnSpc>
                <a:spcPct val="85000"/>
              </a:lnSpc>
              <a:buFontTx/>
              <a:buChar char="•"/>
              <a:defRPr/>
            </a:pPr>
            <a:r>
              <a:rPr lang="en-US" sz="1200" dirty="0" smtClean="0">
                <a:solidFill>
                  <a:srgbClr val="000000"/>
                </a:solidFill>
              </a:rPr>
              <a:t>Security Engine</a:t>
            </a:r>
          </a:p>
          <a:p>
            <a:pPr marL="573088" lvl="1" indent="-115888">
              <a:lnSpc>
                <a:spcPct val="85000"/>
              </a:lnSpc>
              <a:buFontTx/>
              <a:buChar char="•"/>
              <a:defRPr/>
            </a:pPr>
            <a:r>
              <a:rPr lang="en-US" sz="1200" dirty="0" smtClean="0">
                <a:solidFill>
                  <a:srgbClr val="000000"/>
                </a:solidFill>
              </a:rPr>
              <a:t>PRU-ICSS</a:t>
            </a:r>
          </a:p>
          <a:p>
            <a:pPr marL="573088" lvl="1" indent="-115888">
              <a:lnSpc>
                <a:spcPct val="85000"/>
              </a:lnSpc>
              <a:buFontTx/>
              <a:buChar char="•"/>
              <a:defRPr/>
            </a:pPr>
            <a:r>
              <a:rPr lang="en-US" sz="1200" dirty="0" smtClean="0">
                <a:solidFill>
                  <a:srgbClr val="000000"/>
                </a:solidFill>
              </a:rPr>
              <a:t>Multiple system services</a:t>
            </a:r>
          </a:p>
          <a:p>
            <a:pPr marL="227013" indent="-227013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 b="1" dirty="0" smtClean="0">
                <a:solidFill>
                  <a:srgbClr val="000000"/>
                </a:solidFill>
              </a:rPr>
              <a:t>Peripherals and Connectivity</a:t>
            </a:r>
            <a:endParaRPr lang="en-US" sz="1400" b="1" dirty="0">
              <a:solidFill>
                <a:srgbClr val="000000"/>
              </a:solidFill>
            </a:endParaRPr>
          </a:p>
          <a:p>
            <a:pPr marL="573088" lvl="1" indent="-115888">
              <a:lnSpc>
                <a:spcPct val="85000"/>
              </a:lnSpc>
              <a:buFontTx/>
              <a:buChar char="•"/>
              <a:defRPr/>
            </a:pPr>
            <a:r>
              <a:rPr lang="en-US" sz="1200" dirty="0" smtClean="0">
                <a:solidFill>
                  <a:srgbClr val="000000"/>
                </a:solidFill>
              </a:rPr>
              <a:t>Variety of peripherals </a:t>
            </a:r>
          </a:p>
          <a:p>
            <a:pPr marL="573088" lvl="1" indent="-115888">
              <a:lnSpc>
                <a:spcPct val="85000"/>
              </a:lnSpc>
              <a:buFontTx/>
              <a:buChar char="•"/>
              <a:defRPr/>
            </a:pPr>
            <a:r>
              <a:rPr lang="en-US" sz="1200" dirty="0" smtClean="0">
                <a:solidFill>
                  <a:srgbClr val="000000"/>
                </a:solidFill>
              </a:rPr>
              <a:t>Multiple high bit rate interfaces for data IO</a:t>
            </a:r>
          </a:p>
          <a:p>
            <a:pPr marL="573088" lvl="1" indent="-115888">
              <a:lnSpc>
                <a:spcPct val="85000"/>
              </a:lnSpc>
              <a:buFontTx/>
              <a:buChar char="•"/>
              <a:defRPr/>
            </a:pPr>
            <a:r>
              <a:rPr lang="en-US" sz="1200" dirty="0" smtClean="0">
                <a:solidFill>
                  <a:srgbClr val="000000"/>
                </a:solidFill>
              </a:rPr>
              <a:t>Multiple interfaces for boot and control/monitor </a:t>
            </a:r>
          </a:p>
          <a:p>
            <a:pPr marL="227013" indent="-227013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 b="1" dirty="0">
                <a:solidFill>
                  <a:srgbClr val="000000"/>
                </a:solidFill>
              </a:rPr>
              <a:t>Power </a:t>
            </a:r>
            <a:r>
              <a:rPr lang="en-US" sz="1400" b="1" dirty="0" smtClean="0">
                <a:solidFill>
                  <a:srgbClr val="000000"/>
                </a:solidFill>
              </a:rPr>
              <a:t>Targets</a:t>
            </a:r>
            <a:endParaRPr lang="en-US" sz="1400" b="1" dirty="0">
              <a:solidFill>
                <a:srgbClr val="000000"/>
              </a:solidFill>
            </a:endParaRPr>
          </a:p>
          <a:p>
            <a:pPr marL="573088" lvl="1" indent="-115888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  <a:defRPr/>
            </a:pPr>
            <a:r>
              <a:rPr lang="en-US" sz="1400" dirty="0">
                <a:solidFill>
                  <a:srgbClr val="000000"/>
                </a:solidFill>
              </a:rPr>
              <a:t>Total Power: &lt;1000mW</a:t>
            </a:r>
          </a:p>
          <a:p>
            <a:pPr marL="573088" lvl="1" indent="-115888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  <a:defRPr/>
            </a:pPr>
            <a:r>
              <a:rPr lang="en-US" sz="1400" dirty="0">
                <a:solidFill>
                  <a:srgbClr val="000000"/>
                </a:solidFill>
              </a:rPr>
              <a:t>Deep sleep: ~4mW</a:t>
            </a:r>
          </a:p>
          <a:p>
            <a:pPr marL="573088" lvl="1" indent="-115888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  <a:defRPr/>
            </a:pPr>
            <a:r>
              <a:rPr lang="en-US" sz="1400" dirty="0">
                <a:solidFill>
                  <a:srgbClr val="000000"/>
                </a:solidFill>
              </a:rPr>
              <a:t>RTC-only mode: &lt;</a:t>
            </a:r>
            <a:r>
              <a:rPr lang="en-US" sz="1400" dirty="0" smtClean="0">
                <a:solidFill>
                  <a:srgbClr val="000000"/>
                </a:solidFill>
              </a:rPr>
              <a:t>0.03mW</a:t>
            </a:r>
            <a:endParaRPr lang="en-US" sz="1400" b="1" dirty="0" smtClean="0">
              <a:solidFill>
                <a:srgbClr val="000000"/>
              </a:solidFill>
            </a:endParaRPr>
          </a:p>
          <a:p>
            <a:pPr marL="227013" indent="-227013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 b="1" dirty="0" smtClean="0">
                <a:solidFill>
                  <a:srgbClr val="000000"/>
                </a:solidFill>
              </a:rPr>
              <a:t>Software </a:t>
            </a:r>
            <a:r>
              <a:rPr lang="en-US" sz="1400" b="1" dirty="0">
                <a:solidFill>
                  <a:srgbClr val="000000"/>
                </a:solidFill>
              </a:rPr>
              <a:t>and development tools</a:t>
            </a:r>
          </a:p>
          <a:p>
            <a:pPr marL="573088" lvl="1" indent="-115888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  <a:defRPr/>
            </a:pPr>
            <a:r>
              <a:rPr lang="en-US" sz="1200" dirty="0">
                <a:solidFill>
                  <a:srgbClr val="000000"/>
                </a:solidFill>
              </a:rPr>
              <a:t>Free Linux </a:t>
            </a:r>
            <a:r>
              <a:rPr lang="en-US" sz="1200" dirty="0" smtClean="0">
                <a:solidFill>
                  <a:srgbClr val="000000"/>
                </a:solidFill>
              </a:rPr>
              <a:t>SDK directly </a:t>
            </a:r>
            <a:r>
              <a:rPr lang="en-US" sz="1200" dirty="0">
                <a:solidFill>
                  <a:srgbClr val="000000"/>
                </a:solidFill>
              </a:rPr>
              <a:t>from TI</a:t>
            </a:r>
          </a:p>
          <a:p>
            <a:pPr marL="573088" lvl="1" indent="-115888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  <a:defRPr/>
            </a:pPr>
            <a:r>
              <a:rPr lang="en-US" sz="1200" dirty="0">
                <a:solidFill>
                  <a:srgbClr val="000000"/>
                </a:solidFill>
              </a:rPr>
              <a:t>RTOS (QNX, </a:t>
            </a:r>
            <a:r>
              <a:rPr lang="en-US" sz="1200" dirty="0" smtClean="0">
                <a:solidFill>
                  <a:srgbClr val="000000"/>
                </a:solidFill>
              </a:rPr>
              <a:t>Nucleus, Green </a:t>
            </a:r>
            <a:r>
              <a:rPr lang="en-US" sz="1200" dirty="0">
                <a:solidFill>
                  <a:srgbClr val="000000"/>
                </a:solidFill>
              </a:rPr>
              <a:t>Hills, etc) from partners</a:t>
            </a:r>
          </a:p>
          <a:p>
            <a:pPr marL="573088" lvl="1" indent="-115888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  <a:defRPr/>
            </a:pPr>
            <a:r>
              <a:rPr lang="en-US" sz="1200" dirty="0">
                <a:solidFill>
                  <a:srgbClr val="000000"/>
                </a:solidFill>
              </a:rPr>
              <a:t>Full featured and low cost development board </a:t>
            </a:r>
            <a:r>
              <a:rPr lang="en-US" sz="1200" dirty="0" smtClean="0">
                <a:solidFill>
                  <a:srgbClr val="000000"/>
                </a:solidFill>
              </a:rPr>
              <a:t>options (EVM, SK, IDK)</a:t>
            </a:r>
            <a:endParaRPr lang="en-US" sz="1200" dirty="0">
              <a:solidFill>
                <a:srgbClr val="000000"/>
              </a:solidFill>
            </a:endParaRPr>
          </a:p>
          <a:p>
            <a:pPr marL="573088" lvl="1" indent="-115888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  <a:defRPr/>
            </a:pPr>
            <a:endParaRPr lang="en-US" sz="1400" b="1" dirty="0">
              <a:solidFill>
                <a:srgbClr val="000000"/>
              </a:solidFill>
            </a:endParaRPr>
          </a:p>
          <a:p>
            <a:pPr marL="227013" indent="-227013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b="1" dirty="0">
                <a:solidFill>
                  <a:srgbClr val="000000"/>
                </a:solidFill>
              </a:rPr>
              <a:t>Schedule and packaging</a:t>
            </a:r>
          </a:p>
          <a:p>
            <a:pPr marL="115888" indent="-115888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  <a:defRPr/>
            </a:pPr>
            <a:r>
              <a:rPr lang="en-US" sz="1200" dirty="0" smtClean="0">
                <a:solidFill>
                  <a:srgbClr val="000000"/>
                </a:solidFill>
              </a:rPr>
              <a:t>Samples and Dev. Tools: 2Q 2014</a:t>
            </a:r>
            <a:endParaRPr lang="en-US" sz="1200" dirty="0">
              <a:solidFill>
                <a:srgbClr val="000000"/>
              </a:solidFill>
            </a:endParaRPr>
          </a:p>
          <a:p>
            <a:pPr marL="115888" indent="-115888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  <a:defRPr/>
            </a:pPr>
            <a:r>
              <a:rPr lang="en-US" sz="1200" dirty="0">
                <a:solidFill>
                  <a:srgbClr val="000000"/>
                </a:solidFill>
              </a:rPr>
              <a:t>Production: 4</a:t>
            </a:r>
            <a:r>
              <a:rPr lang="en-US" sz="1200" dirty="0" smtClean="0">
                <a:solidFill>
                  <a:srgbClr val="000000"/>
                </a:solidFill>
              </a:rPr>
              <a:t>Q </a:t>
            </a:r>
            <a:r>
              <a:rPr lang="en-US" sz="1200" dirty="0">
                <a:solidFill>
                  <a:srgbClr val="000000"/>
                </a:solidFill>
              </a:rPr>
              <a:t>2014</a:t>
            </a:r>
          </a:p>
          <a:p>
            <a:pPr marL="115888" indent="-115888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  <a:defRPr/>
            </a:pPr>
            <a:r>
              <a:rPr lang="en-US" sz="1200" dirty="0" smtClean="0">
                <a:solidFill>
                  <a:srgbClr val="000000"/>
                </a:solidFill>
              </a:rPr>
              <a:t>Package: 17x17mm</a:t>
            </a:r>
            <a:r>
              <a:rPr lang="en-US" sz="1200" dirty="0">
                <a:solidFill>
                  <a:srgbClr val="000000"/>
                </a:solidFill>
              </a:rPr>
              <a:t>, </a:t>
            </a:r>
            <a:r>
              <a:rPr lang="en-US" sz="1200" dirty="0" smtClean="0">
                <a:solidFill>
                  <a:srgbClr val="000000"/>
                </a:solidFill>
              </a:rPr>
              <a:t>0.65 VCA, 0.8mm-pitch </a:t>
            </a:r>
            <a:r>
              <a:rPr lang="en-US" sz="1200" dirty="0">
                <a:solidFill>
                  <a:srgbClr val="000000"/>
                </a:solidFill>
              </a:rPr>
              <a:t>effective </a:t>
            </a:r>
            <a:r>
              <a:rPr lang="en-US" sz="1200" dirty="0" smtClean="0">
                <a:solidFill>
                  <a:srgbClr val="000000"/>
                </a:solidFill>
              </a:rPr>
              <a:t>routing</a:t>
            </a:r>
          </a:p>
          <a:p>
            <a:pPr marL="115888" indent="-115888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dirty="0" smtClean="0">
                <a:solidFill>
                  <a:srgbClr val="000000"/>
                </a:solidFill>
              </a:rPr>
              <a:t>                      </a:t>
            </a:r>
            <a:endParaRPr lang="en-US" sz="1200" dirty="0">
              <a:solidFill>
                <a:srgbClr val="000000"/>
              </a:solidFill>
            </a:endParaRPr>
          </a:p>
          <a:p>
            <a:pPr marL="1030288" lvl="2" indent="-115888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200" dirty="0">
              <a:solidFill>
                <a:srgbClr val="000000"/>
              </a:solidFill>
            </a:endParaRPr>
          </a:p>
          <a:p>
            <a:pPr marL="227013" indent="-227013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200" b="1" dirty="0">
              <a:solidFill>
                <a:srgbClr val="000000"/>
              </a:solidFill>
            </a:endParaRPr>
          </a:p>
          <a:p>
            <a:pPr marL="115888" indent="-115888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  <a:defRPr/>
            </a:pPr>
            <a:endParaRPr lang="en-US" sz="1200" dirty="0">
              <a:solidFill>
                <a:srgbClr val="000000"/>
              </a:solidFill>
            </a:endParaRPr>
          </a:p>
          <a:p>
            <a:pPr marL="227013" indent="-227013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200" dirty="0">
              <a:solidFill>
                <a:srgbClr val="000000"/>
              </a:solidFill>
            </a:endParaRPr>
          </a:p>
        </p:txBody>
      </p:sp>
      <p:grpSp>
        <p:nvGrpSpPr>
          <p:cNvPr id="59" name="Group 58"/>
          <p:cNvGrpSpPr/>
          <p:nvPr/>
        </p:nvGrpSpPr>
        <p:grpSpPr>
          <a:xfrm>
            <a:off x="3419850" y="702991"/>
            <a:ext cx="5634674" cy="5509972"/>
            <a:chOff x="3419850" y="586028"/>
            <a:chExt cx="5634674" cy="5509972"/>
          </a:xfrm>
        </p:grpSpPr>
        <p:sp>
          <p:nvSpPr>
            <p:cNvPr id="204" name="Rounded Rectangle 203"/>
            <p:cNvSpPr/>
            <p:nvPr/>
          </p:nvSpPr>
          <p:spPr>
            <a:xfrm>
              <a:off x="3419850" y="586028"/>
              <a:ext cx="5634674" cy="5509972"/>
            </a:xfrm>
            <a:prstGeom prst="roundRect">
              <a:avLst>
                <a:gd name="adj" fmla="val 1685"/>
              </a:avLst>
            </a:prstGeom>
            <a:solidFill>
              <a:sysClr val="window" lastClr="FFFFFF">
                <a:lumMod val="85000"/>
              </a:sysClr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08" name="Rounded Rectangle 207"/>
            <p:cNvSpPr/>
            <p:nvPr/>
          </p:nvSpPr>
          <p:spPr>
            <a:xfrm>
              <a:off x="3486377" y="3997210"/>
              <a:ext cx="5450850" cy="461009"/>
            </a:xfrm>
            <a:prstGeom prst="roundRect">
              <a:avLst/>
            </a:prstGeom>
            <a:solidFill>
              <a:srgbClr val="FF0000"/>
            </a:solidFill>
            <a:ln w="25400" cap="flat" cmpd="sng" algn="ctr">
              <a:noFill/>
              <a:prstDash val="solid"/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itchFamily="34" charset="0"/>
              </a:endParaRPr>
            </a:p>
          </p:txBody>
        </p:sp>
        <p:sp>
          <p:nvSpPr>
            <p:cNvPr id="209" name="Rounded Rectangle 208"/>
            <p:cNvSpPr/>
            <p:nvPr/>
          </p:nvSpPr>
          <p:spPr>
            <a:xfrm>
              <a:off x="5570286" y="1019389"/>
              <a:ext cx="1570150" cy="840463"/>
            </a:xfrm>
            <a:prstGeom prst="roundRect">
              <a:avLst/>
            </a:prstGeom>
            <a:solidFill>
              <a:srgbClr val="4BACC6">
                <a:lumMod val="75000"/>
              </a:srgbClr>
            </a:solidFill>
            <a:ln w="25400" cap="flat" cmpd="sng" algn="ctr">
              <a:solidFill>
                <a:srgbClr val="9BBB59">
                  <a:lumMod val="20000"/>
                  <a:lumOff val="80000"/>
                </a:srgbClr>
              </a:solidFill>
              <a:prstDash val="solid"/>
            </a:ln>
            <a:effectLst>
              <a:outerShdw blurRad="88900" dist="63500" dir="6600000" algn="ctr">
                <a:srgbClr val="000000">
                  <a:alpha val="32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Calibri" pitchFamily="34" charset="0"/>
                </a:rPr>
                <a:t>Graphics Acceleration</a:t>
              </a: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Calibri" pitchFamily="34" charset="0"/>
                </a:rPr>
                <a:t>SGX530</a:t>
              </a:r>
            </a:p>
          </p:txBody>
        </p:sp>
        <p:sp>
          <p:nvSpPr>
            <p:cNvPr id="210" name="Rounded Rectangle 209"/>
            <p:cNvSpPr/>
            <p:nvPr/>
          </p:nvSpPr>
          <p:spPr>
            <a:xfrm>
              <a:off x="7209217" y="936793"/>
              <a:ext cx="129076" cy="3060130"/>
            </a:xfrm>
            <a:prstGeom prst="roundRect">
              <a:avLst/>
            </a:prstGeom>
            <a:solidFill>
              <a:srgbClr val="FF0000"/>
            </a:solidFill>
            <a:ln w="25400" cap="flat" cmpd="sng" algn="ctr">
              <a:noFill/>
              <a:prstDash val="solid"/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7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itchFamily="34" charset="0"/>
              </a:endParaRPr>
            </a:p>
          </p:txBody>
        </p:sp>
        <p:sp>
          <p:nvSpPr>
            <p:cNvPr id="211" name="Rounded Rectangle 210"/>
            <p:cNvSpPr/>
            <p:nvPr/>
          </p:nvSpPr>
          <p:spPr>
            <a:xfrm>
              <a:off x="5572041" y="1996309"/>
              <a:ext cx="1566640" cy="1920786"/>
            </a:xfrm>
            <a:prstGeom prst="roundRect">
              <a:avLst/>
            </a:prstGeom>
            <a:solidFill>
              <a:srgbClr val="4BACC6">
                <a:lumMod val="75000"/>
              </a:srgbClr>
            </a:solidFill>
            <a:ln w="25400" cap="flat" cmpd="sng" algn="ctr">
              <a:solidFill>
                <a:sysClr val="window" lastClr="FFFFFF"/>
              </a:solidFill>
              <a:prstDash val="solid"/>
            </a:ln>
            <a:effectLst>
              <a:outerShdw blurRad="88900" dist="63500" dir="6600000" algn="ctr">
                <a:srgbClr val="000000">
                  <a:alpha val="32000"/>
                </a:srgbClr>
              </a:outerShdw>
            </a:effectLst>
          </p:spPr>
          <p:txBody>
            <a:bodyPr rtlCol="0" anchor="t"/>
            <a:lstStyle/>
            <a:p>
              <a:pPr marL="0" marR="0" lvl="0" indent="0" algn="ctr" defTabSz="914400" eaLnBrk="1" fontAlgn="base" latinLnBrk="0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Calibri" pitchFamily="34" charset="0"/>
                </a:rPr>
                <a:t>Display</a:t>
              </a:r>
            </a:p>
            <a:p>
              <a:pPr marL="0" marR="0" lvl="0" indent="0" algn="ctr" defTabSz="914400" eaLnBrk="1" fontAlgn="base" latinLnBrk="0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Calibri" pitchFamily="34" charset="0"/>
                </a:rPr>
                <a:t> Subsystem</a:t>
              </a:r>
            </a:p>
            <a:p>
              <a:pPr marL="0" marR="0" lvl="0" indent="0" algn="ctr" defTabSz="914400" eaLnBrk="1" fontAlgn="base" latinLnBrk="0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itchFamily="34" charset="0"/>
              </a:endParaRPr>
            </a:p>
            <a:p>
              <a:pPr marL="0" marR="0" lvl="0" indent="0" algn="ctr" defTabSz="914400" eaLnBrk="1" fontAlgn="base" latinLnBrk="0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itchFamily="34" charset="0"/>
              </a:endParaRPr>
            </a:p>
            <a:p>
              <a:pPr marL="0" marR="0" lvl="0" indent="0" algn="ctr" defTabSz="914400" eaLnBrk="1" fontAlgn="base" latinLnBrk="0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itchFamily="34" charset="0"/>
              </a:endParaRPr>
            </a:p>
            <a:p>
              <a:pPr marL="0" marR="0" lvl="0" indent="0" algn="ctr" defTabSz="914400" eaLnBrk="1" fontAlgn="base" latinLnBrk="0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itchFamily="34" charset="0"/>
              </a:endParaRPr>
            </a:p>
            <a:p>
              <a:pPr marL="0" marR="0" lvl="0" indent="0" algn="ctr" defTabSz="914400" eaLnBrk="1" fontAlgn="base" latinLnBrk="0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itchFamily="34" charset="0"/>
              </a:endParaRPr>
            </a:p>
            <a:p>
              <a:pPr marL="0" marR="0" lvl="0" indent="0" algn="ctr" defTabSz="914400" eaLnBrk="1" fontAlgn="base" latinLnBrk="0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itchFamily="34" charset="0"/>
              </a:endParaRPr>
            </a:p>
            <a:p>
              <a:pPr marL="0" marR="0" lvl="0" indent="0" algn="ctr" defTabSz="914400" eaLnBrk="1" fontAlgn="base" latinLnBrk="0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itchFamily="34" charset="0"/>
              </a:endParaRPr>
            </a:p>
            <a:p>
              <a:pPr marL="0" marR="0" lvl="0" indent="0" algn="ctr" defTabSz="914400" eaLnBrk="1" fontAlgn="base" latinLnBrk="0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itchFamily="34" charset="0"/>
              </a:endParaRPr>
            </a:p>
            <a:p>
              <a:pPr marL="0" marR="0" lvl="0" indent="0" algn="ctr" defTabSz="914400" eaLnBrk="1" fontAlgn="base" latinLnBrk="0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itchFamily="34" charset="0"/>
              </a:endParaRPr>
            </a:p>
            <a:p>
              <a:pPr marL="0" marR="0" lvl="0" indent="0" algn="ctr" defTabSz="914400" eaLnBrk="1" fontAlgn="base" latinLnBrk="0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itchFamily="34" charset="0"/>
              </a:endParaRPr>
            </a:p>
            <a:p>
              <a:pPr marL="0" marR="0" lvl="0" indent="0" algn="ctr" defTabSz="914400" eaLnBrk="1" fontAlgn="base" latinLnBrk="0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itchFamily="34" charset="0"/>
              </a:endParaRPr>
            </a:p>
          </p:txBody>
        </p:sp>
        <p:sp>
          <p:nvSpPr>
            <p:cNvPr id="212" name="Rounded Rectangle 211"/>
            <p:cNvSpPr/>
            <p:nvPr/>
          </p:nvSpPr>
          <p:spPr>
            <a:xfrm>
              <a:off x="5712475" y="2546750"/>
              <a:ext cx="1285772" cy="193020"/>
            </a:xfrm>
            <a:prstGeom prst="round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>
              <a:outerShdw blurRad="88900" dist="63500" dir="6600000" algn="ctr">
                <a:srgbClr val="000000">
                  <a:alpha val="32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ts val="1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Calibri" pitchFamily="34" charset="0"/>
                </a:rPr>
                <a:t> 24bit LCD</a:t>
              </a:r>
            </a:p>
          </p:txBody>
        </p:sp>
        <p:sp>
          <p:nvSpPr>
            <p:cNvPr id="213" name="Rounded Rectangle 212"/>
            <p:cNvSpPr/>
            <p:nvPr/>
          </p:nvSpPr>
          <p:spPr>
            <a:xfrm>
              <a:off x="4989104" y="4180908"/>
              <a:ext cx="451767" cy="236367"/>
            </a:xfrm>
            <a:prstGeom prst="roundRect">
              <a:avLst/>
            </a:prstGeom>
            <a:solidFill>
              <a:sysClr val="window" lastClr="FFFFFF"/>
            </a:solidFill>
            <a:ln w="9525" cap="flat" cmpd="sng" algn="ctr">
              <a:noFill/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lIns="0" tIns="36000" rIns="0" bIns="36000" rtlCol="0" anchor="t" anchorCtr="0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Calibri" pitchFamily="34" charset="0"/>
                </a:rPr>
                <a:t>Debug</a:t>
              </a:r>
            </a:p>
          </p:txBody>
        </p:sp>
        <p:sp>
          <p:nvSpPr>
            <p:cNvPr id="214" name="Rounded Rectangle 213"/>
            <p:cNvSpPr/>
            <p:nvPr/>
          </p:nvSpPr>
          <p:spPr>
            <a:xfrm>
              <a:off x="7056232" y="4180908"/>
              <a:ext cx="390792" cy="236367"/>
            </a:xfrm>
            <a:prstGeom prst="roundRect">
              <a:avLst/>
            </a:prstGeom>
            <a:solidFill>
              <a:sysClr val="window" lastClr="FFFFFF"/>
            </a:solidFill>
            <a:ln w="9525" cap="flat" cmpd="sng" algn="ctr">
              <a:noFill/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lIns="0" tIns="36000" rIns="0" bIns="36000" rtlCol="0" anchor="t" anchorCtr="0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Calibri" pitchFamily="34" charset="0"/>
                </a:rPr>
                <a:t>WDT</a:t>
              </a:r>
            </a:p>
          </p:txBody>
        </p:sp>
        <p:sp>
          <p:nvSpPr>
            <p:cNvPr id="215" name="Rounded Rectangle 214"/>
            <p:cNvSpPr/>
            <p:nvPr/>
          </p:nvSpPr>
          <p:spPr>
            <a:xfrm>
              <a:off x="7485429" y="4180908"/>
              <a:ext cx="356121" cy="236367"/>
            </a:xfrm>
            <a:prstGeom prst="roundRect">
              <a:avLst/>
            </a:prstGeom>
            <a:solidFill>
              <a:sysClr val="window" lastClr="FFFFFF"/>
            </a:solidFill>
            <a:ln w="9525" cap="flat" cmpd="sng" algn="ctr">
              <a:noFill/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lIns="0" tIns="36000" rIns="0" bIns="36000" rtlCol="0" anchor="t" anchorCtr="0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Calibri" pitchFamily="34" charset="0"/>
                </a:rPr>
                <a:t>RTC</a:t>
              </a:r>
            </a:p>
          </p:txBody>
        </p:sp>
        <p:sp>
          <p:nvSpPr>
            <p:cNvPr id="216" name="Rounded Rectangle 215"/>
            <p:cNvSpPr/>
            <p:nvPr/>
          </p:nvSpPr>
          <p:spPr>
            <a:xfrm>
              <a:off x="4489839" y="4180908"/>
              <a:ext cx="451767" cy="236367"/>
            </a:xfrm>
            <a:prstGeom prst="roundRect">
              <a:avLst/>
            </a:prstGeom>
            <a:solidFill>
              <a:sysClr val="window" lastClr="FFFFFF"/>
            </a:solidFill>
            <a:ln w="9525" cap="flat" cmpd="sng" algn="ctr">
              <a:noFill/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lIns="0" tIns="36000" rIns="0" bIns="36000" rtlCol="0" anchor="t" anchorCtr="0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Calibri" pitchFamily="34" charset="0"/>
                </a:rPr>
                <a:t>EDMA</a:t>
              </a:r>
            </a:p>
          </p:txBody>
        </p:sp>
        <p:sp>
          <p:nvSpPr>
            <p:cNvPr id="217" name="TextBox 216"/>
            <p:cNvSpPr txBox="1"/>
            <p:nvPr/>
          </p:nvSpPr>
          <p:spPr>
            <a:xfrm>
              <a:off x="5365039" y="3926591"/>
              <a:ext cx="18716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b="1" dirty="0" smtClean="0">
                  <a:solidFill>
                    <a:prstClr val="white"/>
                  </a:solidFill>
                  <a:ea typeface="ＭＳ Ｐゴシック" pitchFamily="16" charset="-128"/>
                </a:rPr>
                <a:t>System Services</a:t>
              </a:r>
              <a:endParaRPr lang="en-US" sz="1400" b="1" dirty="0">
                <a:solidFill>
                  <a:prstClr val="white"/>
                </a:solidFill>
                <a:ea typeface="ＭＳ Ｐゴシック" pitchFamily="16" charset="-128"/>
              </a:endParaRPr>
            </a:p>
          </p:txBody>
        </p:sp>
        <p:sp>
          <p:nvSpPr>
            <p:cNvPr id="218" name="Rounded Rectangle 217"/>
            <p:cNvSpPr/>
            <p:nvPr/>
          </p:nvSpPr>
          <p:spPr>
            <a:xfrm>
              <a:off x="5488369" y="4180908"/>
              <a:ext cx="613111" cy="236366"/>
            </a:xfrm>
            <a:prstGeom prst="roundRect">
              <a:avLst/>
            </a:prstGeom>
            <a:solidFill>
              <a:sysClr val="window" lastClr="FFFFFF"/>
            </a:solidFill>
            <a:ln w="9525" cap="flat" cmpd="sng" algn="ctr">
              <a:noFill/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lIns="0" tIns="36000" rIns="0" bIns="36000" rtlCol="0" anchor="t" anchorCtr="0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Calibri" pitchFamily="34" charset="0"/>
                </a:rPr>
                <a:t>12 Timers</a:t>
              </a:r>
            </a:p>
          </p:txBody>
        </p:sp>
        <p:sp>
          <p:nvSpPr>
            <p:cNvPr id="220" name="Rounded Rectangle 219"/>
            <p:cNvSpPr/>
            <p:nvPr/>
          </p:nvSpPr>
          <p:spPr>
            <a:xfrm>
              <a:off x="7914811" y="4180907"/>
              <a:ext cx="949029" cy="236367"/>
            </a:xfrm>
            <a:prstGeom prst="roundRect">
              <a:avLst/>
            </a:prstGeom>
            <a:solidFill>
              <a:sysClr val="window" lastClr="FFFFFF"/>
            </a:solidFill>
            <a:ln w="9525" cap="flat" cmpd="sng" algn="ctr">
              <a:noFill/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lIns="0" tIns="36000" rIns="0" bIns="36000" rtlCol="0" anchor="t" anchorCtr="0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Calibri" pitchFamily="34" charset="0"/>
                </a:rPr>
                <a:t>2 12-bit ADCs</a:t>
              </a:r>
              <a:r>
                <a:rPr kumimoji="0" lang="en-US" sz="1100" b="1" i="0" u="none" strike="noStrike" kern="0" cap="none" spc="0" normalizeH="0" baseline="3000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Calibri" pitchFamily="34" charset="0"/>
                </a:rPr>
                <a:t>(1)</a:t>
              </a:r>
              <a:r>
                <a:rPr kumimoji="0" lang="en-US" sz="11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Calibri" pitchFamily="34" charset="0"/>
                </a:rPr>
                <a:t> </a:t>
              </a:r>
            </a:p>
          </p:txBody>
        </p:sp>
        <p:sp>
          <p:nvSpPr>
            <p:cNvPr id="221" name="Rounded Rectangle 220"/>
            <p:cNvSpPr/>
            <p:nvPr/>
          </p:nvSpPr>
          <p:spPr>
            <a:xfrm>
              <a:off x="3529714" y="4180908"/>
              <a:ext cx="927991" cy="236366"/>
            </a:xfrm>
            <a:prstGeom prst="roundRect">
              <a:avLst/>
            </a:prstGeom>
            <a:solidFill>
              <a:sysClr val="window" lastClr="FFFFFF"/>
            </a:solidFill>
            <a:ln w="9525" cap="flat" cmpd="sng" algn="ctr">
              <a:noFill/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lIns="0" tIns="36000" rIns="0" bIns="36000" rtlCol="0" anchor="t" anchorCtr="0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Calibri" pitchFamily="34" charset="0"/>
                </a:rPr>
                <a:t>Simple </a:t>
              </a:r>
              <a:r>
                <a:rPr kumimoji="0" lang="en-US" sz="1100" b="1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Calibri" pitchFamily="34" charset="0"/>
                </a:rPr>
                <a:t>Pwr</a:t>
              </a:r>
              <a:r>
                <a:rPr kumimoji="0" lang="en-US" sz="11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Calibri" pitchFamily="34" charset="0"/>
                </a:rPr>
                <a:t> </a:t>
              </a:r>
              <a:r>
                <a:rPr kumimoji="0" lang="en-US" sz="1100" b="1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Calibri" pitchFamily="34" charset="0"/>
                </a:rPr>
                <a:t>Seq</a:t>
              </a:r>
              <a:endParaRPr kumimoji="0" lang="en-US" sz="11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itchFamily="34" charset="0"/>
              </a:endParaRPr>
            </a:p>
          </p:txBody>
        </p:sp>
        <p:sp>
          <p:nvSpPr>
            <p:cNvPr id="222" name="Rounded Rectangle 221"/>
            <p:cNvSpPr/>
            <p:nvPr/>
          </p:nvSpPr>
          <p:spPr>
            <a:xfrm>
              <a:off x="6141254" y="4180908"/>
              <a:ext cx="861762" cy="236367"/>
            </a:xfrm>
            <a:prstGeom prst="roundRect">
              <a:avLst/>
            </a:prstGeom>
            <a:solidFill>
              <a:sysClr val="window" lastClr="FFFFFF"/>
            </a:solidFill>
            <a:ln w="9525" cap="flat" cmpd="sng" algn="ctr">
              <a:noFill/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lIns="0" tIns="36000" rIns="0" bIns="36000" rtlCol="0" anchor="t" anchorCtr="0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Calibri" pitchFamily="34" charset="0"/>
                </a:rPr>
                <a:t>SyncTimer32K</a:t>
              </a:r>
            </a:p>
          </p:txBody>
        </p:sp>
        <p:sp>
          <p:nvSpPr>
            <p:cNvPr id="224" name="Rounded Rectangle 223"/>
            <p:cNvSpPr/>
            <p:nvPr/>
          </p:nvSpPr>
          <p:spPr>
            <a:xfrm>
              <a:off x="3507599" y="4544409"/>
              <a:ext cx="5402340" cy="1450526"/>
            </a:xfrm>
            <a:prstGeom prst="roundRect">
              <a:avLst/>
            </a:prstGeom>
            <a:solidFill>
              <a:srgbClr val="EEECE1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25" name="TextBox 224"/>
            <p:cNvSpPr txBox="1"/>
            <p:nvPr/>
          </p:nvSpPr>
          <p:spPr>
            <a:xfrm>
              <a:off x="3581352" y="4503465"/>
              <a:ext cx="529726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 smtClean="0">
                  <a:solidFill>
                    <a:srgbClr val="646E6E"/>
                  </a:solidFill>
                  <a:latin typeface="Calibri" pitchFamily="34" charset="0"/>
                  <a:ea typeface="ＭＳ Ｐゴシック" pitchFamily="16" charset="-128"/>
                  <a:cs typeface="Calibri" pitchFamily="34" charset="0"/>
                </a:rPr>
                <a:t>Connectivity and IOs</a:t>
              </a:r>
              <a:endParaRPr lang="en-US" sz="1600" b="1" dirty="0">
                <a:solidFill>
                  <a:srgbClr val="646E6E"/>
                </a:solidFill>
                <a:latin typeface="Calibri" pitchFamily="34" charset="0"/>
                <a:ea typeface="ＭＳ Ｐゴシック" pitchFamily="16" charset="-128"/>
                <a:cs typeface="Calibri" pitchFamily="34" charset="0"/>
              </a:endParaRPr>
            </a:p>
          </p:txBody>
        </p:sp>
        <p:sp>
          <p:nvSpPr>
            <p:cNvPr id="226" name="Rounded Rectangle 225"/>
            <p:cNvSpPr/>
            <p:nvPr/>
          </p:nvSpPr>
          <p:spPr>
            <a:xfrm>
              <a:off x="6220537" y="4788324"/>
              <a:ext cx="799066" cy="387683"/>
            </a:xfrm>
            <a:prstGeom prst="roundRect">
              <a:avLst/>
            </a:prstGeom>
            <a:solidFill>
              <a:sysClr val="windowText" lastClr="000000">
                <a:lumMod val="50000"/>
                <a:lumOff val="50000"/>
              </a:sysClr>
            </a:solidFill>
            <a:ln w="25400" cap="flat" cmpd="sng" algn="ctr">
              <a:noFill/>
              <a:prstDash val="solid"/>
            </a:ln>
            <a:effectLst>
              <a:outerShdw blurRad="88900" dist="63500" dir="6600000" algn="ctr">
                <a:srgbClr val="000000">
                  <a:alpha val="32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Calibri" pitchFamily="34" charset="0"/>
                </a:rPr>
                <a:t>PWM x6</a:t>
              </a:r>
            </a:p>
          </p:txBody>
        </p:sp>
        <p:sp>
          <p:nvSpPr>
            <p:cNvPr id="227" name="Rounded Rectangle 226"/>
            <p:cNvSpPr/>
            <p:nvPr/>
          </p:nvSpPr>
          <p:spPr>
            <a:xfrm>
              <a:off x="7914811" y="4774310"/>
              <a:ext cx="939738" cy="489815"/>
            </a:xfrm>
            <a:prstGeom prst="roundRect">
              <a:avLst/>
            </a:prstGeom>
            <a:solidFill>
              <a:sysClr val="windowText" lastClr="000000">
                <a:lumMod val="50000"/>
                <a:lumOff val="50000"/>
              </a:sysClr>
            </a:solidFill>
            <a:ln w="25400" cap="flat" cmpd="sng" algn="ctr">
              <a:noFill/>
              <a:prstDash val="solid"/>
            </a:ln>
            <a:effectLst>
              <a:outerShdw blurRad="88900" dist="63500" dir="6600000" algn="ctr">
                <a:srgbClr val="000000">
                  <a:alpha val="32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Calibri" pitchFamily="34" charset="0"/>
                </a:rPr>
                <a:t>NAND</a:t>
              </a:r>
            </a:p>
            <a:p>
              <a:pPr marL="0" marR="0" lvl="0" indent="0" algn="ctr" defTabSz="914400" eaLnBrk="1" fontAlgn="base" latinLnBrk="0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Calibri" pitchFamily="34" charset="0"/>
                </a:rPr>
                <a:t>/NOR (16bit ECC)</a:t>
              </a:r>
            </a:p>
          </p:txBody>
        </p:sp>
        <p:sp>
          <p:nvSpPr>
            <p:cNvPr id="228" name="Rounded Rectangle 227"/>
            <p:cNvSpPr/>
            <p:nvPr/>
          </p:nvSpPr>
          <p:spPr>
            <a:xfrm>
              <a:off x="7914811" y="5340305"/>
              <a:ext cx="939738" cy="552879"/>
            </a:xfrm>
            <a:prstGeom prst="roundRect">
              <a:avLst/>
            </a:prstGeom>
            <a:solidFill>
              <a:sysClr val="windowText" lastClr="000000">
                <a:lumMod val="50000"/>
                <a:lumOff val="50000"/>
              </a:sysClr>
            </a:solidFill>
            <a:ln w="25400" cap="flat" cmpd="sng" algn="ctr">
              <a:noFill/>
              <a:prstDash val="solid"/>
            </a:ln>
            <a:effectLst>
              <a:outerShdw blurRad="88900" dist="63500" dir="6600000" algn="ctr">
                <a:srgbClr val="000000">
                  <a:alpha val="32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Calibri" pitchFamily="34" charset="0"/>
                </a:rPr>
                <a:t>3 MMC/ SD/SDIO</a:t>
              </a:r>
            </a:p>
          </p:txBody>
        </p:sp>
        <p:sp>
          <p:nvSpPr>
            <p:cNvPr id="229" name="Rounded Rectangle 228"/>
            <p:cNvSpPr/>
            <p:nvPr/>
          </p:nvSpPr>
          <p:spPr>
            <a:xfrm>
              <a:off x="5374387" y="4787958"/>
              <a:ext cx="768823" cy="277690"/>
            </a:xfrm>
            <a:prstGeom prst="roundRect">
              <a:avLst/>
            </a:prstGeom>
            <a:solidFill>
              <a:sysClr val="windowText" lastClr="000000">
                <a:lumMod val="50000"/>
                <a:lumOff val="50000"/>
              </a:sysClr>
            </a:solidFill>
            <a:ln w="25400" cap="flat" cmpd="sng" algn="ctr">
              <a:noFill/>
              <a:prstDash val="solid"/>
            </a:ln>
            <a:effectLst>
              <a:outerShdw blurRad="88900" dist="63500" dir="6600000" algn="ctr">
                <a:srgbClr val="000000">
                  <a:alpha val="32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Calibri" pitchFamily="34" charset="0"/>
                </a:rPr>
                <a:t>CAN x2</a:t>
              </a:r>
            </a:p>
          </p:txBody>
        </p:sp>
        <p:sp>
          <p:nvSpPr>
            <p:cNvPr id="230" name="Rounded Rectangle 229"/>
            <p:cNvSpPr/>
            <p:nvPr/>
          </p:nvSpPr>
          <p:spPr>
            <a:xfrm>
              <a:off x="4577957" y="5311939"/>
              <a:ext cx="734261" cy="593554"/>
            </a:xfrm>
            <a:prstGeom prst="roundRect">
              <a:avLst/>
            </a:prstGeom>
            <a:solidFill>
              <a:sysClr val="windowText" lastClr="000000">
                <a:lumMod val="50000"/>
                <a:lumOff val="50000"/>
              </a:sysClr>
            </a:solidFill>
            <a:ln w="25400" cap="flat" cmpd="sng" algn="ctr">
              <a:noFill/>
              <a:prstDash val="solid"/>
            </a:ln>
            <a:effectLst>
              <a:outerShdw blurRad="88900" dist="63500" dir="6600000" algn="ctr">
                <a:srgbClr val="000000">
                  <a:alpha val="32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Calibri" pitchFamily="34" charset="0"/>
                </a:rPr>
                <a:t>USB2 OTG +PHY x2</a:t>
              </a:r>
            </a:p>
          </p:txBody>
        </p:sp>
        <p:sp>
          <p:nvSpPr>
            <p:cNvPr id="231" name="Rounded Rectangle 230"/>
            <p:cNvSpPr/>
            <p:nvPr/>
          </p:nvSpPr>
          <p:spPr>
            <a:xfrm>
              <a:off x="5371783" y="5120866"/>
              <a:ext cx="771380" cy="415528"/>
            </a:xfrm>
            <a:prstGeom prst="roundRect">
              <a:avLst/>
            </a:prstGeom>
            <a:solidFill>
              <a:sysClr val="windowText" lastClr="000000">
                <a:lumMod val="50000"/>
                <a:lumOff val="50000"/>
              </a:sysClr>
            </a:solidFill>
            <a:ln w="25400" cap="flat" cmpd="sng" algn="ctr">
              <a:noFill/>
              <a:prstDash val="solid"/>
            </a:ln>
            <a:effectLst>
              <a:outerShdw blurRad="88900" dist="63500" dir="6600000" algn="ctr">
                <a:srgbClr val="000000">
                  <a:alpha val="32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 err="1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Calibri" pitchFamily="34" charset="0"/>
                </a:rPr>
                <a:t>eCAP</a:t>
              </a:r>
              <a:r>
                <a:rPr kumimoji="0" lang="en-US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Calibri" pitchFamily="34" charset="0"/>
                </a:rPr>
                <a:t>/</a:t>
              </a:r>
            </a:p>
            <a:p>
              <a:pPr marL="0" marR="0" lvl="0" indent="0" algn="ctr" defTabSz="914400" eaLnBrk="1" fontAlgn="base" latinLnBrk="0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 err="1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Calibri" pitchFamily="34" charset="0"/>
                </a:rPr>
                <a:t>eQEP</a:t>
              </a:r>
              <a:r>
                <a:rPr kumimoji="0" lang="en-US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Calibri" pitchFamily="34" charset="0"/>
                </a:rPr>
                <a:t> x3</a:t>
              </a:r>
            </a:p>
          </p:txBody>
        </p:sp>
        <p:sp>
          <p:nvSpPr>
            <p:cNvPr id="232" name="Rounded Rectangle 231"/>
            <p:cNvSpPr/>
            <p:nvPr/>
          </p:nvSpPr>
          <p:spPr>
            <a:xfrm>
              <a:off x="3562845" y="4789938"/>
              <a:ext cx="950722" cy="796462"/>
            </a:xfrm>
            <a:prstGeom prst="roundRect">
              <a:avLst/>
            </a:prstGeom>
            <a:solidFill>
              <a:sysClr val="windowText" lastClr="000000">
                <a:lumMod val="50000"/>
                <a:lumOff val="50000"/>
              </a:sysClr>
            </a:solidFill>
            <a:ln w="25400" cap="flat" cmpd="sng" algn="ctr">
              <a:noFill/>
              <a:prstDash val="solid"/>
            </a:ln>
            <a:effectLst>
              <a:outerShdw blurRad="88900" dist="63500" dir="6600000" algn="ctr">
                <a:srgbClr val="000000">
                  <a:alpha val="32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Calibri" pitchFamily="34" charset="0"/>
                </a:rPr>
                <a:t>EMAC </a:t>
              </a:r>
            </a:p>
            <a:p>
              <a:pPr marL="0" marR="0" lvl="0" indent="0" algn="ctr" defTabSz="914400" eaLnBrk="1" fontAlgn="base" latinLnBrk="0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Calibri" pitchFamily="34" charset="0"/>
                </a:rPr>
                <a:t>2-port switch 10/100/1G w/1588</a:t>
              </a:r>
            </a:p>
          </p:txBody>
        </p:sp>
        <p:sp>
          <p:nvSpPr>
            <p:cNvPr id="233" name="Rounded Rectangle 232"/>
            <p:cNvSpPr/>
            <p:nvPr/>
          </p:nvSpPr>
          <p:spPr>
            <a:xfrm>
              <a:off x="5385431" y="5599043"/>
              <a:ext cx="757981" cy="302409"/>
            </a:xfrm>
            <a:prstGeom prst="roundRect">
              <a:avLst/>
            </a:prstGeom>
            <a:solidFill>
              <a:sysClr val="windowText" lastClr="000000">
                <a:lumMod val="50000"/>
                <a:lumOff val="50000"/>
              </a:sysClr>
            </a:solidFill>
            <a:ln w="25400" cap="flat" cmpd="sng" algn="ctr">
              <a:noFill/>
              <a:prstDash val="solid"/>
            </a:ln>
            <a:effectLst>
              <a:outerShdw blurRad="88900" dist="63500" dir="6600000" algn="ctr">
                <a:srgbClr val="000000">
                  <a:alpha val="32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Calibri" pitchFamily="34" charset="0"/>
                </a:rPr>
                <a:t>HDQ</a:t>
              </a:r>
            </a:p>
          </p:txBody>
        </p:sp>
        <p:sp>
          <p:nvSpPr>
            <p:cNvPr id="234" name="Rounded Rectangle 233"/>
            <p:cNvSpPr/>
            <p:nvPr/>
          </p:nvSpPr>
          <p:spPr>
            <a:xfrm>
              <a:off x="3570845" y="5653634"/>
              <a:ext cx="942868" cy="249563"/>
            </a:xfrm>
            <a:prstGeom prst="roundRect">
              <a:avLst/>
            </a:prstGeom>
            <a:solidFill>
              <a:sysClr val="windowText" lastClr="000000">
                <a:lumMod val="50000"/>
                <a:lumOff val="50000"/>
              </a:sysClr>
            </a:solidFill>
            <a:ln w="25400" cap="flat" cmpd="sng" algn="ctr">
              <a:noFill/>
              <a:prstDash val="solid"/>
            </a:ln>
            <a:effectLst>
              <a:outerShdw blurRad="88900" dist="63500" dir="6600000" algn="ctr">
                <a:srgbClr val="000000">
                  <a:alpha val="32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Calibri" pitchFamily="34" charset="0"/>
                </a:rPr>
                <a:t>QSPI</a:t>
              </a:r>
            </a:p>
          </p:txBody>
        </p:sp>
        <p:sp>
          <p:nvSpPr>
            <p:cNvPr id="235" name="Rounded Rectangle 234"/>
            <p:cNvSpPr/>
            <p:nvPr/>
          </p:nvSpPr>
          <p:spPr>
            <a:xfrm>
              <a:off x="5348376" y="947646"/>
              <a:ext cx="129076" cy="3049564"/>
            </a:xfrm>
            <a:prstGeom prst="roundRect">
              <a:avLst/>
            </a:prstGeom>
            <a:solidFill>
              <a:srgbClr val="FF0000"/>
            </a:solidFill>
            <a:ln w="25400" cap="flat" cmpd="sng" algn="ctr">
              <a:noFill/>
              <a:prstDash val="solid"/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7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itchFamily="34" charset="0"/>
              </a:endParaRPr>
            </a:p>
          </p:txBody>
        </p:sp>
        <p:sp>
          <p:nvSpPr>
            <p:cNvPr id="236" name="Rounded Rectangle 235"/>
            <p:cNvSpPr/>
            <p:nvPr/>
          </p:nvSpPr>
          <p:spPr>
            <a:xfrm>
              <a:off x="3467346" y="665418"/>
              <a:ext cx="5481204" cy="318788"/>
            </a:xfrm>
            <a:prstGeom prst="roundRect">
              <a:avLst/>
            </a:prstGeom>
            <a:solidFill>
              <a:srgbClr val="FF0000"/>
            </a:solidFill>
            <a:ln w="25400" cap="flat" cmpd="sng" algn="ctr">
              <a:noFill/>
              <a:prstDash val="solid"/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itchFamily="34" charset="0"/>
              </a:endParaRPr>
            </a:p>
          </p:txBody>
        </p:sp>
        <p:sp>
          <p:nvSpPr>
            <p:cNvPr id="239" name="Rounded Rectangle 238"/>
            <p:cNvSpPr/>
            <p:nvPr/>
          </p:nvSpPr>
          <p:spPr>
            <a:xfrm>
              <a:off x="5712475" y="2799082"/>
              <a:ext cx="1285772" cy="269446"/>
            </a:xfrm>
            <a:prstGeom prst="round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>
              <a:outerShdw blurRad="88900" dist="63500" dir="6600000" algn="ctr">
                <a:srgbClr val="000000">
                  <a:alpha val="32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ts val="1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Calibri" pitchFamily="34" charset="0"/>
                </a:rPr>
                <a:t>  Touch Screen Controller</a:t>
              </a:r>
              <a:r>
                <a:rPr kumimoji="0" lang="en-US" sz="1200" b="1" i="0" u="none" strike="noStrike" kern="0" cap="none" spc="0" normalizeH="0" baseline="3000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Calibri" pitchFamily="34" charset="0"/>
                </a:rPr>
                <a:t>(1)</a:t>
              </a:r>
            </a:p>
          </p:txBody>
        </p:sp>
        <p:sp>
          <p:nvSpPr>
            <p:cNvPr id="241" name="Rounded Rectangle 240"/>
            <p:cNvSpPr/>
            <p:nvPr/>
          </p:nvSpPr>
          <p:spPr>
            <a:xfrm>
              <a:off x="5712475" y="3115259"/>
              <a:ext cx="1285772" cy="738414"/>
            </a:xfrm>
            <a:prstGeom prst="round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>
              <a:outerShdw blurRad="88900" dist="63500" dir="6600000" algn="ctr">
                <a:srgbClr val="000000">
                  <a:alpha val="32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ts val="1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Calibri" pitchFamily="34" charset="0"/>
                </a:rPr>
                <a:t>Processing</a:t>
              </a:r>
            </a:p>
            <a:p>
              <a:pPr marL="0" marR="0" lvl="0" indent="0" algn="ctr" defTabSz="914400" eaLnBrk="1" fontAlgn="base" latinLnBrk="0" hangingPunct="1">
                <a:lnSpc>
                  <a:spcPts val="1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1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Calibri" pitchFamily="34" charset="0"/>
                </a:rPr>
                <a:t>Overlay, Resizing, Color Space Conversion, etc.</a:t>
              </a:r>
            </a:p>
          </p:txBody>
        </p:sp>
        <p:sp>
          <p:nvSpPr>
            <p:cNvPr id="242" name="Rounded Rectangle 241"/>
            <p:cNvSpPr/>
            <p:nvPr/>
          </p:nvSpPr>
          <p:spPr>
            <a:xfrm>
              <a:off x="4577957" y="4788325"/>
              <a:ext cx="764866" cy="449824"/>
            </a:xfrm>
            <a:prstGeom prst="roundRect">
              <a:avLst/>
            </a:prstGeom>
            <a:solidFill>
              <a:sysClr val="windowText" lastClr="000000">
                <a:lumMod val="50000"/>
                <a:lumOff val="50000"/>
              </a:sysClr>
            </a:solidFill>
            <a:ln w="25400" cap="flat" cmpd="sng" algn="ctr">
              <a:noFill/>
              <a:prstDash val="solid"/>
            </a:ln>
            <a:effectLst>
              <a:outerShdw blurRad="88900" dist="63500" dir="6600000" algn="ctr">
                <a:srgbClr val="000000">
                  <a:alpha val="32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Calibri" pitchFamily="34" charset="0"/>
                </a:rPr>
                <a:t>Camera I/F (2x Parallel)</a:t>
              </a:r>
            </a:p>
          </p:txBody>
        </p:sp>
        <p:sp>
          <p:nvSpPr>
            <p:cNvPr id="243" name="Rounded Rectangle 242"/>
            <p:cNvSpPr/>
            <p:nvPr/>
          </p:nvSpPr>
          <p:spPr>
            <a:xfrm>
              <a:off x="7100439" y="4789938"/>
              <a:ext cx="739008" cy="386120"/>
            </a:xfrm>
            <a:prstGeom prst="roundRect">
              <a:avLst/>
            </a:prstGeom>
            <a:solidFill>
              <a:sysClr val="windowText" lastClr="000000">
                <a:lumMod val="50000"/>
                <a:lumOff val="50000"/>
              </a:sysClr>
            </a:solidFill>
            <a:ln w="25400" cap="flat" cmpd="sng" algn="ctr">
              <a:noFill/>
              <a:prstDash val="solid"/>
            </a:ln>
            <a:effectLst>
              <a:outerShdw blurRad="88900" dist="63500" dir="6600000" algn="ctr">
                <a:srgbClr val="000000">
                  <a:alpha val="32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 err="1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Calibri" pitchFamily="34" charset="0"/>
                </a:rPr>
                <a:t>McASP</a:t>
              </a:r>
              <a:r>
                <a:rPr kumimoji="0" lang="en-US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Calibri" pitchFamily="34" charset="0"/>
                </a:rPr>
                <a:t> x2</a:t>
              </a:r>
            </a:p>
          </p:txBody>
        </p:sp>
        <p:sp>
          <p:nvSpPr>
            <p:cNvPr id="244" name="Rounded Rectangle 243"/>
            <p:cNvSpPr/>
            <p:nvPr/>
          </p:nvSpPr>
          <p:spPr>
            <a:xfrm>
              <a:off x="7111705" y="5230050"/>
              <a:ext cx="739008" cy="309832"/>
            </a:xfrm>
            <a:prstGeom prst="roundRect">
              <a:avLst/>
            </a:prstGeom>
            <a:solidFill>
              <a:sysClr val="windowText" lastClr="000000">
                <a:lumMod val="50000"/>
                <a:lumOff val="50000"/>
              </a:sysClr>
            </a:solidFill>
            <a:ln w="25400" cap="flat" cmpd="sng" algn="ctr">
              <a:noFill/>
              <a:prstDash val="solid"/>
            </a:ln>
            <a:effectLst>
              <a:outerShdw blurRad="88900" dist="63500" dir="6600000" algn="ctr">
                <a:srgbClr val="000000">
                  <a:alpha val="32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Calibri" pitchFamily="34" charset="0"/>
                </a:rPr>
                <a:t>GPIO</a:t>
              </a:r>
            </a:p>
          </p:txBody>
        </p:sp>
        <p:sp>
          <p:nvSpPr>
            <p:cNvPr id="245" name="Rounded Rectangle 244"/>
            <p:cNvSpPr/>
            <p:nvPr/>
          </p:nvSpPr>
          <p:spPr>
            <a:xfrm>
              <a:off x="7111705" y="5599043"/>
              <a:ext cx="739007" cy="302410"/>
            </a:xfrm>
            <a:prstGeom prst="roundRect">
              <a:avLst/>
            </a:prstGeom>
            <a:solidFill>
              <a:sysClr val="windowText" lastClr="000000">
                <a:lumMod val="50000"/>
                <a:lumOff val="50000"/>
              </a:sysClr>
            </a:solidFill>
            <a:ln w="25400" cap="flat" cmpd="sng" algn="ctr">
              <a:noFill/>
              <a:prstDash val="solid"/>
            </a:ln>
            <a:effectLst>
              <a:outerShdw blurRad="88900" dist="63500" dir="6600000" algn="ctr">
                <a:srgbClr val="000000">
                  <a:alpha val="32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Calibri" pitchFamily="34" charset="0"/>
                </a:rPr>
                <a:t>UART x6</a:t>
              </a:r>
            </a:p>
          </p:txBody>
        </p:sp>
        <p:sp>
          <p:nvSpPr>
            <p:cNvPr id="246" name="Rounded Rectangle 245"/>
            <p:cNvSpPr/>
            <p:nvPr/>
          </p:nvSpPr>
          <p:spPr>
            <a:xfrm>
              <a:off x="6222765" y="5222456"/>
              <a:ext cx="796879" cy="317184"/>
            </a:xfrm>
            <a:prstGeom prst="roundRect">
              <a:avLst/>
            </a:prstGeom>
            <a:solidFill>
              <a:sysClr val="windowText" lastClr="000000">
                <a:lumMod val="50000"/>
                <a:lumOff val="50000"/>
              </a:sysClr>
            </a:solidFill>
            <a:ln w="25400" cap="flat" cmpd="sng" algn="ctr">
              <a:noFill/>
              <a:prstDash val="solid"/>
            </a:ln>
            <a:effectLst>
              <a:outerShdw blurRad="88900" dist="63500" dir="6600000" algn="ctr">
                <a:srgbClr val="000000">
                  <a:alpha val="32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Calibri" pitchFamily="34" charset="0"/>
                </a:rPr>
                <a:t>SPI x5</a:t>
              </a:r>
            </a:p>
          </p:txBody>
        </p:sp>
        <p:sp>
          <p:nvSpPr>
            <p:cNvPr id="247" name="Rounded Rectangle 246"/>
            <p:cNvSpPr/>
            <p:nvPr/>
          </p:nvSpPr>
          <p:spPr>
            <a:xfrm>
              <a:off x="6227891" y="5599044"/>
              <a:ext cx="791846" cy="302410"/>
            </a:xfrm>
            <a:prstGeom prst="roundRect">
              <a:avLst/>
            </a:prstGeom>
            <a:solidFill>
              <a:sysClr val="windowText" lastClr="000000">
                <a:lumMod val="50000"/>
                <a:lumOff val="50000"/>
              </a:sysClr>
            </a:solidFill>
            <a:ln w="25400" cap="flat" cmpd="sng" algn="ctr">
              <a:noFill/>
              <a:prstDash val="solid"/>
            </a:ln>
            <a:effectLst>
              <a:outerShdw blurRad="88900" dist="63500" dir="6600000" algn="ctr">
                <a:srgbClr val="000000">
                  <a:alpha val="32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Calibri" pitchFamily="34" charset="0"/>
                </a:rPr>
                <a:t>I2C x3</a:t>
              </a:r>
            </a:p>
          </p:txBody>
        </p:sp>
        <p:grpSp>
          <p:nvGrpSpPr>
            <p:cNvPr id="2" name="Group 3"/>
            <p:cNvGrpSpPr/>
            <p:nvPr/>
          </p:nvGrpSpPr>
          <p:grpSpPr>
            <a:xfrm>
              <a:off x="7372549" y="2968140"/>
              <a:ext cx="1609344" cy="960997"/>
              <a:chOff x="7435113" y="2929735"/>
              <a:chExt cx="1609344" cy="960997"/>
            </a:xfrm>
          </p:grpSpPr>
          <p:sp>
            <p:nvSpPr>
              <p:cNvPr id="219" name="Rounded Rectangle 218"/>
              <p:cNvSpPr/>
              <p:nvPr/>
            </p:nvSpPr>
            <p:spPr>
              <a:xfrm>
                <a:off x="7435113" y="2929735"/>
                <a:ext cx="1609344" cy="960997"/>
              </a:xfrm>
              <a:prstGeom prst="roundRect">
                <a:avLst>
                  <a:gd name="adj" fmla="val 9674"/>
                </a:avLst>
              </a:prstGeom>
              <a:solidFill>
                <a:srgbClr val="4BACC6">
                  <a:lumMod val="75000"/>
                </a:srgbClr>
              </a:solidFill>
              <a:ln w="25400" cap="flat" cmpd="sng" algn="ctr">
                <a:solidFill>
                  <a:srgbClr val="9BBB59">
                    <a:lumMod val="20000"/>
                    <a:lumOff val="80000"/>
                  </a:srgbClr>
                </a:solidFill>
                <a:prstDash val="solid"/>
              </a:ln>
              <a:effectLst>
                <a:outerShdw blurRad="88900" dist="63500" dir="6600000" algn="ctr">
                  <a:srgbClr val="000000">
                    <a:alpha val="32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Calibri" pitchFamily="34" charset="0"/>
                </a:endParaRPr>
              </a:p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5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itchFamily="34" charset="0"/>
                    <a:ea typeface="+mn-ea"/>
                    <a:cs typeface="Calibri" pitchFamily="34" charset="0"/>
                  </a:rPr>
                  <a:t>Security </a:t>
                </a:r>
                <a:r>
                  <a:rPr kumimoji="0" lang="en-US" sz="1500" b="1" i="0" u="none" strike="noStrike" kern="0" cap="none" spc="0" normalizeH="0" baseline="0" noProof="0" dirty="0" err="1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itchFamily="34" charset="0"/>
                    <a:ea typeface="+mn-ea"/>
                    <a:cs typeface="Calibri" pitchFamily="34" charset="0"/>
                  </a:rPr>
                  <a:t>AccelerationPac</a:t>
                </a:r>
                <a:endParaRPr kumimoji="0" lang="en-US" sz="15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Calibri" pitchFamily="34" charset="0"/>
                </a:endParaRPr>
              </a:p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itchFamily="34" charset="0"/>
                    <a:ea typeface="+mn-ea"/>
                    <a:cs typeface="Calibri" pitchFamily="34" charset="0"/>
                  </a:rPr>
                  <a:t>Crypto, Secure boot</a:t>
                </a:r>
              </a:p>
              <a:p>
                <a:pPr marL="0" marR="0" lvl="0" indent="0" algn="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Calibri" pitchFamily="34" charset="0"/>
                </a:endParaRPr>
              </a:p>
            </p:txBody>
          </p:sp>
          <p:pic>
            <p:nvPicPr>
              <p:cNvPr id="248" name="Picture 247" descr="Master_Lock_140D.jpg"/>
              <p:cNvPicPr>
                <a:picLocks noChangeAspect="1"/>
              </p:cNvPicPr>
              <p:nvPr/>
            </p:nvPicPr>
            <p:blipFill>
              <a:blip r:embed="rId3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grayscl/>
                <a:lum bright="10000"/>
              </a:blip>
              <a:stretch>
                <a:fillRect/>
              </a:stretch>
            </p:blipFill>
            <p:spPr>
              <a:xfrm>
                <a:off x="7533631" y="3040595"/>
                <a:ext cx="300934" cy="247779"/>
              </a:xfrm>
              <a:prstGeom prst="rect">
                <a:avLst/>
              </a:prstGeom>
            </p:spPr>
          </p:pic>
        </p:grpSp>
        <p:grpSp>
          <p:nvGrpSpPr>
            <p:cNvPr id="3" name="Group 248"/>
            <p:cNvGrpSpPr/>
            <p:nvPr/>
          </p:nvGrpSpPr>
          <p:grpSpPr>
            <a:xfrm>
              <a:off x="3721094" y="4589509"/>
              <a:ext cx="224413" cy="147530"/>
              <a:chOff x="6362701" y="4572000"/>
              <a:chExt cx="228599" cy="152400"/>
            </a:xfrm>
          </p:grpSpPr>
          <p:sp>
            <p:nvSpPr>
              <p:cNvPr id="250" name="Down Arrow 249"/>
              <p:cNvSpPr/>
              <p:nvPr/>
            </p:nvSpPr>
            <p:spPr>
              <a:xfrm>
                <a:off x="6362701" y="4572000"/>
                <a:ext cx="119506" cy="152400"/>
              </a:xfrm>
              <a:prstGeom prst="downArrow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12700" cap="flat" cmpd="sng" algn="ctr">
                <a:solidFill>
                  <a:srgbClr val="4F81BD">
                    <a:lumMod val="20000"/>
                    <a:lumOff val="80000"/>
                  </a:srgbClr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000" b="1" kern="0">
                  <a:solidFill>
                    <a:sysClr val="window" lastClr="FFFFFF"/>
                  </a:solidFill>
                  <a:latin typeface="Calibri" pitchFamily="34" charset="0"/>
                  <a:ea typeface="ＭＳ Ｐゴシック" pitchFamily="16" charset="-128"/>
                  <a:cs typeface="Calibri" pitchFamily="34" charset="0"/>
                </a:endParaRPr>
              </a:p>
            </p:txBody>
          </p:sp>
          <p:sp>
            <p:nvSpPr>
              <p:cNvPr id="251" name="Down Arrow 250"/>
              <p:cNvSpPr/>
              <p:nvPr/>
            </p:nvSpPr>
            <p:spPr>
              <a:xfrm rot="10800000">
                <a:off x="6471794" y="4572000"/>
                <a:ext cx="119506" cy="152400"/>
              </a:xfrm>
              <a:prstGeom prst="downArrow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12700" cap="flat" cmpd="sng" algn="ctr">
                <a:solidFill>
                  <a:srgbClr val="4F81BD">
                    <a:lumMod val="20000"/>
                    <a:lumOff val="80000"/>
                  </a:srgbClr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000" b="1" kern="0">
                  <a:solidFill>
                    <a:sysClr val="window" lastClr="FFFFFF"/>
                  </a:solidFill>
                  <a:latin typeface="Calibri" pitchFamily="34" charset="0"/>
                  <a:ea typeface="ＭＳ Ｐゴシック" pitchFamily="16" charset="-128"/>
                  <a:cs typeface="Calibri" pitchFamily="34" charset="0"/>
                </a:endParaRPr>
              </a:p>
            </p:txBody>
          </p:sp>
        </p:grpSp>
        <p:sp>
          <p:nvSpPr>
            <p:cNvPr id="254" name="Rounded Rectangle 253"/>
            <p:cNvSpPr/>
            <p:nvPr/>
          </p:nvSpPr>
          <p:spPr>
            <a:xfrm>
              <a:off x="3496968" y="3292997"/>
              <a:ext cx="1753383" cy="288404"/>
            </a:xfrm>
            <a:prstGeom prst="roundRect">
              <a:avLst/>
            </a:prstGeom>
            <a:solidFill>
              <a:sysClr val="windowText" lastClr="000000">
                <a:lumMod val="75000"/>
                <a:lumOff val="25000"/>
              </a:sysClr>
            </a:solidFill>
            <a:ln w="25400" cap="flat" cmpd="sng" algn="ctr">
              <a:solidFill>
                <a:sysClr val="window" lastClr="FFFFFF"/>
              </a:solidFill>
              <a:prstDash val="solid"/>
            </a:ln>
            <a:effectLst>
              <a:outerShdw blurRad="88900" dist="63500" dir="6600000" algn="ctr">
                <a:srgbClr val="000000">
                  <a:alpha val="32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Calibri" pitchFamily="34" charset="0"/>
                </a:rPr>
                <a:t>256KB L3</a:t>
              </a:r>
              <a:r>
                <a:rPr kumimoji="0" lang="en-US" sz="1200" b="1" i="0" u="none" strike="noStrike" kern="0" cap="none" spc="0" normalizeH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Calibri" pitchFamily="34" charset="0"/>
                </a:rPr>
                <a:t> Shared </a:t>
              </a:r>
              <a:r>
                <a:rPr kumimoji="0" lang="en-US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Calibri" pitchFamily="34" charset="0"/>
                </a:rPr>
                <a:t>RAM</a:t>
              </a:r>
              <a:endPara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itchFamily="34" charset="0"/>
              </a:endParaRPr>
            </a:p>
          </p:txBody>
        </p:sp>
        <p:sp>
          <p:nvSpPr>
            <p:cNvPr id="255" name="Rounded Rectangle 254"/>
            <p:cNvSpPr/>
            <p:nvPr/>
          </p:nvSpPr>
          <p:spPr>
            <a:xfrm>
              <a:off x="3496968" y="3581401"/>
              <a:ext cx="1753383" cy="346114"/>
            </a:xfrm>
            <a:prstGeom prst="roundRect">
              <a:avLst/>
            </a:prstGeom>
            <a:solidFill>
              <a:sysClr val="windowText" lastClr="000000">
                <a:lumMod val="75000"/>
                <a:lumOff val="25000"/>
              </a:sysClr>
            </a:solidFill>
            <a:ln w="25400" cap="flat" cmpd="sng" algn="ctr">
              <a:solidFill>
                <a:sysClr val="window" lastClr="FFFFFF"/>
              </a:solidFill>
              <a:prstDash val="solid"/>
            </a:ln>
            <a:effectLst>
              <a:outerShdw blurRad="88900" dist="63500" dir="6600000" algn="ctr">
                <a:srgbClr val="000000">
                  <a:alpha val="32000"/>
                </a:srgbClr>
              </a:outerShdw>
            </a:effectLst>
          </p:spPr>
          <p:txBody>
            <a:bodyPr rtlCol="0" anchor="ctr"/>
            <a:lstStyle/>
            <a:p>
              <a:pPr lvl="0" algn="ctr" fontAlgn="base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0" lang="en-US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Calibri" pitchFamily="34" charset="0"/>
                </a:rPr>
                <a:t>32-bit</a:t>
              </a:r>
              <a:r>
                <a:rPr kumimoji="0" lang="en-US" sz="1200" b="1" i="0" u="none" strike="noStrike" kern="0" cap="none" spc="0" normalizeH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Calibri" pitchFamily="34" charset="0"/>
                </a:rPr>
                <a:t> </a:t>
              </a:r>
              <a:r>
                <a:rPr kumimoji="0" lang="en-US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Calibri" pitchFamily="34" charset="0"/>
                </a:rPr>
                <a:t>LPDDR2/DDR3/DDR3L</a:t>
              </a:r>
              <a:r>
                <a:rPr kumimoji="0" lang="en-US" sz="1200" b="1" i="0" u="none" strike="noStrike" kern="0" cap="none" spc="0" normalizeH="0" baseline="3000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Calibri" pitchFamily="34" charset="0"/>
                </a:rPr>
                <a:t>(2)</a:t>
              </a:r>
              <a:endParaRPr kumimoji="0" lang="en-US" sz="1200" b="1" i="0" u="none" strike="noStrike" kern="0" cap="none" spc="0" normalizeH="0" baseline="3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itchFamily="34" charset="0"/>
              </a:endParaRPr>
            </a:p>
          </p:txBody>
        </p:sp>
        <p:pic>
          <p:nvPicPr>
            <p:cNvPr id="256" name="Picture 61" descr="TI bug white copy 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8675984" y="722382"/>
              <a:ext cx="214394" cy="22332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23" name="Rounded Rectangle 222"/>
            <p:cNvSpPr/>
            <p:nvPr/>
          </p:nvSpPr>
          <p:spPr>
            <a:xfrm>
              <a:off x="7373266" y="1032008"/>
              <a:ext cx="1607910" cy="1894072"/>
            </a:xfrm>
            <a:prstGeom prst="roundRect">
              <a:avLst/>
            </a:prstGeom>
            <a:solidFill>
              <a:srgbClr val="4BACC6">
                <a:lumMod val="75000"/>
              </a:srgbClr>
            </a:solidFill>
            <a:ln w="25400" cap="flat" cmpd="sng" algn="ctr">
              <a:solidFill>
                <a:srgbClr val="9BBB59">
                  <a:lumMod val="20000"/>
                  <a:lumOff val="80000"/>
                </a:srgbClr>
              </a:solidFill>
              <a:prstDash val="solid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rtlCol="0" anchor="t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Calibri" pitchFamily="34" charset="0"/>
                </a:rPr>
                <a:t>PRU</a:t>
              </a:r>
              <a:endPara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itchFamily="34" charset="0"/>
              </a:endParaRPr>
            </a:p>
          </p:txBody>
        </p:sp>
        <p:sp>
          <p:nvSpPr>
            <p:cNvPr id="238" name="Rounded Rectangle 237"/>
            <p:cNvSpPr/>
            <p:nvPr/>
          </p:nvSpPr>
          <p:spPr>
            <a:xfrm flipH="1">
              <a:off x="7399873" y="1393534"/>
              <a:ext cx="1554697" cy="1484502"/>
            </a:xfrm>
            <a:prstGeom prst="roundRect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4F81BD"/>
              </a:solidFill>
              <a:prstDash val="solid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rtlCol="0" anchor="t"/>
            <a:lstStyle/>
            <a:p>
              <a:pPr lvl="0"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00" b="1" kern="0" dirty="0">
                  <a:solidFill>
                    <a:srgbClr val="4F81BD"/>
                  </a:solidFill>
                  <a:latin typeface="Calibri" pitchFamily="34" charset="0"/>
                  <a:cs typeface="Calibri" pitchFamily="34" charset="0"/>
                </a:rPr>
                <a:t>Industrial</a:t>
              </a:r>
            </a:p>
            <a:p>
              <a:pPr lvl="0"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00" b="1" kern="0" dirty="0" smtClean="0">
                  <a:solidFill>
                    <a:srgbClr val="4F81BD"/>
                  </a:solidFill>
                  <a:latin typeface="Calibri" pitchFamily="34" charset="0"/>
                  <a:cs typeface="Calibri" pitchFamily="34" charset="0"/>
                </a:rPr>
                <a:t>Communication Subsystem</a:t>
              </a:r>
              <a:r>
                <a:rPr lang="en-US" sz="1200" b="1" dirty="0" smtClean="0">
                  <a:latin typeface="Calibri" pitchFamily="34" charset="0"/>
                  <a:cs typeface="Calibri" pitchFamily="34" charset="0"/>
                </a:rPr>
                <a:t> </a:t>
              </a:r>
              <a:r>
                <a:rPr lang="en-US" sz="1000" kern="0" dirty="0" err="1">
                  <a:solidFill>
                    <a:prstClr val="black"/>
                  </a:solidFill>
                  <a:latin typeface="Calibri" pitchFamily="34" charset="0"/>
                  <a:cs typeface="Calibri" pitchFamily="34" charset="0"/>
                </a:rPr>
                <a:t>EtherCAT</a:t>
              </a:r>
              <a:r>
                <a:rPr lang="en-US" sz="1000" b="1" dirty="0" smtClean="0">
                  <a:solidFill>
                    <a:srgbClr val="000000"/>
                  </a:solidFill>
                  <a:latin typeface="Arial Narrow" pitchFamily="34" charset="0"/>
                  <a:cs typeface="Times New Roman" pitchFamily="18" charset="0"/>
                </a:rPr>
                <a:t>®</a:t>
              </a:r>
              <a:r>
                <a:rPr lang="en-US" sz="1000" kern="0" dirty="0" smtClean="0">
                  <a:solidFill>
                    <a:prstClr val="black"/>
                  </a:solidFill>
                  <a:latin typeface="Calibri" pitchFamily="34" charset="0"/>
                  <a:cs typeface="Calibri" pitchFamily="34" charset="0"/>
                </a:rPr>
                <a:t>,</a:t>
              </a:r>
              <a:r>
                <a:rPr lang="en-US" sz="1000" kern="0" dirty="0" err="1" smtClean="0">
                  <a:solidFill>
                    <a:prstClr val="black"/>
                  </a:solidFill>
                  <a:latin typeface="Calibri" pitchFamily="34" charset="0"/>
                  <a:cs typeface="Calibri" pitchFamily="34" charset="0"/>
                </a:rPr>
                <a:t>PROFINET</a:t>
              </a:r>
              <a:r>
                <a:rPr lang="en-US" sz="1000" b="1" dirty="0">
                  <a:solidFill>
                    <a:srgbClr val="000000"/>
                  </a:solidFill>
                  <a:latin typeface="Arial Narrow" pitchFamily="34" charset="0"/>
                  <a:cs typeface="Times New Roman" pitchFamily="18" charset="0"/>
                </a:rPr>
                <a:t>®</a:t>
              </a:r>
              <a:r>
                <a:rPr lang="en-US" sz="1000" kern="0" dirty="0">
                  <a:solidFill>
                    <a:prstClr val="black"/>
                  </a:solidFill>
                  <a:latin typeface="Calibri" pitchFamily="34" charset="0"/>
                  <a:cs typeface="Calibri" pitchFamily="34" charset="0"/>
                </a:rPr>
                <a:t>, </a:t>
              </a:r>
              <a:r>
                <a:rPr lang="en-US" sz="1000" kern="0" dirty="0" err="1">
                  <a:solidFill>
                    <a:prstClr val="black"/>
                  </a:solidFill>
                  <a:latin typeface="Calibri" pitchFamily="34" charset="0"/>
                  <a:cs typeface="Calibri" pitchFamily="34" charset="0"/>
                </a:rPr>
                <a:t>EtherNET</a:t>
              </a:r>
              <a:r>
                <a:rPr lang="en-US" sz="1000" kern="0" dirty="0">
                  <a:solidFill>
                    <a:prstClr val="black"/>
                  </a:solidFill>
                  <a:latin typeface="Calibri" pitchFamily="34" charset="0"/>
                  <a:cs typeface="Calibri" pitchFamily="34" charset="0"/>
                </a:rPr>
                <a:t>/IP</a:t>
              </a:r>
              <a:r>
                <a:rPr lang="en-US" sz="1000" b="1" dirty="0" smtClean="0">
                  <a:solidFill>
                    <a:srgbClr val="000000"/>
                  </a:solidFill>
                  <a:latin typeface="Arial Narrow" pitchFamily="34" charset="0"/>
                  <a:cs typeface="Times New Roman" pitchFamily="18" charset="0"/>
                </a:rPr>
                <a:t>™</a:t>
              </a:r>
              <a:r>
                <a:rPr lang="en-US" sz="1000" b="1" dirty="0" smtClean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1000" kern="0" dirty="0" smtClean="0">
                  <a:solidFill>
                    <a:prstClr val="black"/>
                  </a:solidFill>
                  <a:latin typeface="Calibri" pitchFamily="34" charset="0"/>
                  <a:cs typeface="Calibri" pitchFamily="34" charset="0"/>
                </a:rPr>
                <a:t>+</a:t>
              </a:r>
              <a:br>
                <a:rPr lang="en-US" sz="1000" kern="0" dirty="0" smtClean="0">
                  <a:solidFill>
                    <a:prstClr val="black"/>
                  </a:solidFill>
                  <a:latin typeface="Calibri" pitchFamily="34" charset="0"/>
                  <a:cs typeface="Calibri" pitchFamily="34" charset="0"/>
                </a:rPr>
              </a:br>
              <a:r>
                <a:rPr lang="en-US" sz="1000" kern="0" dirty="0" smtClean="0">
                  <a:solidFill>
                    <a:prstClr val="black"/>
                  </a:solidFill>
                  <a:latin typeface="Calibri" pitchFamily="34" charset="0"/>
                  <a:cs typeface="Calibri" pitchFamily="34" charset="0"/>
                </a:rPr>
                <a:t>Motor </a:t>
              </a:r>
              <a:r>
                <a:rPr lang="en-US" sz="1000" kern="0" dirty="0">
                  <a:solidFill>
                    <a:prstClr val="black"/>
                  </a:solidFill>
                  <a:latin typeface="Calibri" pitchFamily="34" charset="0"/>
                  <a:cs typeface="Calibri" pitchFamily="34" charset="0"/>
                </a:rPr>
                <a:t>Feedback</a:t>
              </a: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000" kern="0" dirty="0">
                  <a:solidFill>
                    <a:prstClr val="black"/>
                  </a:solidFill>
                  <a:latin typeface="Calibri" pitchFamily="34" charset="0"/>
                  <a:cs typeface="Calibri" pitchFamily="34" charset="0"/>
                </a:rPr>
                <a:t>Protocols +</a:t>
              </a: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000" kern="0" dirty="0">
                  <a:solidFill>
                    <a:prstClr val="black"/>
                  </a:solidFill>
                  <a:latin typeface="Calibri" pitchFamily="34" charset="0"/>
                  <a:cs typeface="Calibri" pitchFamily="34" charset="0"/>
                </a:rPr>
                <a:t>Sigma  Delta</a:t>
              </a:r>
            </a:p>
          </p:txBody>
        </p:sp>
        <p:pic>
          <p:nvPicPr>
            <p:cNvPr id="257" name="Picture 6" descr="http://blogs.msdn.com/blogfiles/gblock/WindowsLiveWriter/MoreWebClientgoodnessshippingWCSF2.0_C95C/Robotic%20Arm_4.jp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="" xmlns:a14="http://schemas.microsoft.com/office/drawing/2010/main">
                    <a14:imgLayer r:embed="rId6">
                      <a14:imgEffect>
                        <a14:backgroundRemoval t="7708" b="90000" l="9063" r="90000"/>
                      </a14:imgEffect>
                      <a14:imgEffect>
                        <a14:artisticPencilGrayscale/>
                      </a14:imgEffect>
                    </a14:imgLayer>
                  </a14:imgProps>
                </a:ex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47354" y="971080"/>
              <a:ext cx="650471" cy="487854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" name="Group 1"/>
            <p:cNvGrpSpPr/>
            <p:nvPr/>
          </p:nvGrpSpPr>
          <p:grpSpPr>
            <a:xfrm>
              <a:off x="3496963" y="1019388"/>
              <a:ext cx="1742529" cy="2106691"/>
              <a:chOff x="3540719" y="1057793"/>
              <a:chExt cx="1742529" cy="2106691"/>
            </a:xfrm>
          </p:grpSpPr>
          <p:sp>
            <p:nvSpPr>
              <p:cNvPr id="205" name="Rounded Rectangle 204"/>
              <p:cNvSpPr/>
              <p:nvPr/>
            </p:nvSpPr>
            <p:spPr>
              <a:xfrm flipH="1">
                <a:off x="3540719" y="1057793"/>
                <a:ext cx="1742529" cy="2106691"/>
              </a:xfrm>
              <a:prstGeom prst="roundRect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rgbClr val="4F81BD"/>
                </a:solidFill>
                <a:prstDash val="solid"/>
              </a:ln>
              <a:effectLst>
                <a:outerShdw blurRad="88900" dist="63500" dir="6600000" algn="ctr">
                  <a:srgbClr val="000000">
                    <a:alpha val="32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600" b="1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Calibri" pitchFamily="34" charset="0"/>
                </a:endParaRPr>
              </a:p>
            </p:txBody>
          </p:sp>
          <p:pic>
            <p:nvPicPr>
              <p:cNvPr id="64" name="Picture 15"/>
              <p:cNvPicPr>
                <a:picLocks noChangeAspect="1" noChangeArrowheads="1"/>
              </p:cNvPicPr>
              <p:nvPr/>
            </p:nvPicPr>
            <p:blipFill>
              <a:blip r:embed="rId7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duotone>
                  <a:srgbClr val="4F81BD">
                    <a:shade val="45000"/>
                    <a:satMod val="135000"/>
                  </a:srgb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 flipH="1">
                <a:off x="3731750" y="1185264"/>
                <a:ext cx="527010" cy="66249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65" name="Rounded Rectangle 64"/>
              <p:cNvSpPr/>
              <p:nvPr/>
            </p:nvSpPr>
            <p:spPr>
              <a:xfrm>
                <a:off x="3772482" y="2047397"/>
                <a:ext cx="1371322" cy="260209"/>
              </a:xfrm>
              <a:prstGeom prst="roundRect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chemeClr val="accent3"/>
                </a:solidFill>
                <a:prstDash val="solid"/>
              </a:ln>
              <a:effectLst>
                <a:outerShdw blurRad="88900" dist="63500" dir="6600000" algn="ctr">
                  <a:srgbClr val="000000">
                    <a:alpha val="32000"/>
                  </a:srgbClr>
                </a:outerShdw>
              </a:effectLst>
            </p:spPr>
            <p:txBody>
              <a:bodyPr rtlCol="0" anchor="ctr"/>
              <a:lstStyle/>
              <a:p>
                <a:pPr algn="ctr" fontAlgn="base">
                  <a:lnSpc>
                    <a:spcPct val="8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100" b="1" kern="0" dirty="0" smtClean="0">
                    <a:latin typeface="Calibri" pitchFamily="34" charset="0"/>
                    <a:cs typeface="Calibri" pitchFamily="34" charset="0"/>
                  </a:rPr>
                  <a:t>32K/32K L1</a:t>
                </a:r>
                <a:endParaRPr lang="en-US" sz="1100" b="1" kern="0" dirty="0">
                  <a:latin typeface="Calibri" pitchFamily="34" charset="0"/>
                  <a:cs typeface="Calibri" pitchFamily="34" charset="0"/>
                </a:endParaRPr>
              </a:p>
            </p:txBody>
          </p:sp>
          <p:sp>
            <p:nvSpPr>
              <p:cNvPr id="66" name="Rounded Rectangle 65"/>
              <p:cNvSpPr/>
              <p:nvPr/>
            </p:nvSpPr>
            <p:spPr>
              <a:xfrm>
                <a:off x="3772482" y="2368523"/>
                <a:ext cx="1371322" cy="260877"/>
              </a:xfrm>
              <a:prstGeom prst="roundRect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chemeClr val="accent3"/>
                </a:solidFill>
                <a:prstDash val="solid"/>
              </a:ln>
              <a:effectLst>
                <a:outerShdw blurRad="88900" dist="63500" dir="6600000" algn="ctr">
                  <a:srgbClr val="000000">
                    <a:alpha val="32000"/>
                  </a:srgbClr>
                </a:outerShdw>
              </a:effectLst>
            </p:spPr>
            <p:txBody>
              <a:bodyPr rtlCol="0" anchor="ctr"/>
              <a:lstStyle/>
              <a:p>
                <a:pPr algn="ctr" fontAlgn="base">
                  <a:lnSpc>
                    <a:spcPct val="8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100" b="1" kern="0" dirty="0">
                    <a:latin typeface="Calibri" pitchFamily="34" charset="0"/>
                    <a:cs typeface="Calibri" pitchFamily="34" charset="0"/>
                  </a:rPr>
                  <a:t>256K L2 / L3</a:t>
                </a:r>
              </a:p>
            </p:txBody>
          </p:sp>
          <p:sp>
            <p:nvSpPr>
              <p:cNvPr id="67" name="Rounded Rectangle 66"/>
              <p:cNvSpPr/>
              <p:nvPr/>
            </p:nvSpPr>
            <p:spPr>
              <a:xfrm>
                <a:off x="3768211" y="2690317"/>
                <a:ext cx="1379864" cy="239418"/>
              </a:xfrm>
              <a:prstGeom prst="roundRect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chemeClr val="accent3"/>
                </a:solidFill>
                <a:prstDash val="solid"/>
              </a:ln>
              <a:effectLst>
                <a:outerShdw blurRad="88900" dist="63500" dir="6600000" algn="ctr">
                  <a:srgbClr val="000000">
                    <a:alpha val="32000"/>
                  </a:srgbClr>
                </a:outerShdw>
              </a:effectLst>
            </p:spPr>
            <p:txBody>
              <a:bodyPr rtlCol="0" anchor="ctr"/>
              <a:lstStyle/>
              <a:p>
                <a:pPr algn="ctr" fontAlgn="base">
                  <a:lnSpc>
                    <a:spcPct val="8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100" b="1" kern="0" dirty="0" smtClean="0">
                    <a:latin typeface="Calibri" pitchFamily="34" charset="0"/>
                    <a:cs typeface="Calibri" pitchFamily="34" charset="0"/>
                  </a:rPr>
                  <a:t>64K  RAM  </a:t>
                </a:r>
                <a:endParaRPr lang="en-US" sz="1100" b="1" kern="0" dirty="0">
                  <a:latin typeface="Calibri" pitchFamily="34" charset="0"/>
                  <a:cs typeface="Calibri" pitchFamily="34" charset="0"/>
                </a:endParaRPr>
              </a:p>
            </p:txBody>
          </p:sp>
          <p:sp>
            <p:nvSpPr>
              <p:cNvPr id="68" name="TextBox 67"/>
              <p:cNvSpPr txBox="1"/>
              <p:nvPr/>
            </p:nvSpPr>
            <p:spPr>
              <a:xfrm flipH="1">
                <a:off x="4185642" y="1159724"/>
                <a:ext cx="1077648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b="1" dirty="0">
                    <a:latin typeface="Calibri" pitchFamily="34" charset="0"/>
                    <a:ea typeface="ＭＳ Ｐゴシック" pitchFamily="16" charset="-128"/>
                    <a:cs typeface="Calibri" pitchFamily="34" charset="0"/>
                  </a:rPr>
                  <a:t>ARM®</a:t>
                </a:r>
              </a:p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b="1" dirty="0">
                    <a:latin typeface="Calibri" pitchFamily="34" charset="0"/>
                    <a:ea typeface="ＭＳ Ｐゴシック" pitchFamily="16" charset="-128"/>
                    <a:cs typeface="Calibri" pitchFamily="34" charset="0"/>
                  </a:rPr>
                  <a:t>Cortex </a:t>
                </a:r>
                <a:r>
                  <a:rPr lang="en-US" sz="1200" b="1" dirty="0" smtClean="0">
                    <a:latin typeface="Calibri" pitchFamily="34" charset="0"/>
                    <a:ea typeface="ＭＳ Ｐゴシック" pitchFamily="16" charset="-128"/>
                    <a:cs typeface="Calibri" pitchFamily="34" charset="0"/>
                  </a:rPr>
                  <a:t>A9</a:t>
                </a:r>
              </a:p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dirty="0" smtClean="0">
                    <a:latin typeface="Calibri" pitchFamily="34" charset="0"/>
                    <a:ea typeface="ＭＳ Ｐゴシック" pitchFamily="16" charset="-128"/>
                    <a:cs typeface="Calibri" pitchFamily="34" charset="0"/>
                  </a:rPr>
                  <a:t>Up to 1 GHz</a:t>
                </a:r>
                <a:endParaRPr lang="en-US" sz="1200" dirty="0">
                  <a:latin typeface="Calibri" pitchFamily="34" charset="0"/>
                  <a:ea typeface="ＭＳ Ｐゴシック" pitchFamily="16" charset="-128"/>
                  <a:cs typeface="Calibri" pitchFamily="34" charset="0"/>
                </a:endParaRPr>
              </a:p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200" b="1" dirty="0" smtClean="0">
                  <a:latin typeface="Calibri" pitchFamily="34" charset="0"/>
                  <a:ea typeface="ＭＳ Ｐゴシック" pitchFamily="16" charset="-128"/>
                  <a:cs typeface="Calibri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="" xmlns:p14="http://schemas.microsoft.com/office/powerpoint/2010/main" val="2062665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FinalPowerpoint">
  <a:themeElements>
    <a:clrScheme name="Custom 1">
      <a:dk1>
        <a:srgbClr val="000000"/>
      </a:dk1>
      <a:lt1>
        <a:srgbClr val="FFFFFF"/>
      </a:lt1>
      <a:dk2>
        <a:srgbClr val="DE0000"/>
      </a:dk2>
      <a:lt2>
        <a:srgbClr val="808080"/>
      </a:lt2>
      <a:accent1>
        <a:srgbClr val="DE0000"/>
      </a:accent1>
      <a:accent2>
        <a:srgbClr val="AEAEAE"/>
      </a:accent2>
      <a:accent3>
        <a:srgbClr val="117788"/>
      </a:accent3>
      <a:accent4>
        <a:srgbClr val="404040"/>
      </a:accent4>
      <a:accent5>
        <a:srgbClr val="7F7F7F"/>
      </a:accent5>
      <a:accent6>
        <a:srgbClr val="32B4CE"/>
      </a:accent6>
      <a:hlink>
        <a:srgbClr val="DE0000"/>
      </a:hlink>
      <a:folHlink>
        <a:srgbClr val="AAAAAA"/>
      </a:folHlink>
    </a:clrScheme>
    <a:fontScheme name="FinalPowerpoin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FinalPowerpoint 1">
        <a:dk1>
          <a:srgbClr val="000000"/>
        </a:dk1>
        <a:lt1>
          <a:srgbClr val="FFFFFF"/>
        </a:lt1>
        <a:dk2>
          <a:srgbClr val="FF0000"/>
        </a:dk2>
        <a:lt2>
          <a:srgbClr val="808080"/>
        </a:lt2>
        <a:accent1>
          <a:srgbClr val="AAAAAA"/>
        </a:accent1>
        <a:accent2>
          <a:srgbClr val="000000"/>
        </a:accent2>
        <a:accent3>
          <a:srgbClr val="FFFFFF"/>
        </a:accent3>
        <a:accent4>
          <a:srgbClr val="000000"/>
        </a:accent4>
        <a:accent5>
          <a:srgbClr val="D2D2D2"/>
        </a:accent5>
        <a:accent6>
          <a:srgbClr val="000000"/>
        </a:accent6>
        <a:hlink>
          <a:srgbClr val="FF0000"/>
        </a:hlink>
        <a:folHlink>
          <a:srgbClr val="AAAAA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FinalPowerpoint 2">
        <a:dk1>
          <a:srgbClr val="AAAAAA"/>
        </a:dk1>
        <a:lt1>
          <a:srgbClr val="FFFFFF"/>
        </a:lt1>
        <a:dk2>
          <a:srgbClr val="000000"/>
        </a:dk2>
        <a:lt2>
          <a:srgbClr val="FFFFFF"/>
        </a:lt2>
        <a:accent1>
          <a:srgbClr val="AAAAAA"/>
        </a:accent1>
        <a:accent2>
          <a:srgbClr val="FFFFFF"/>
        </a:accent2>
        <a:accent3>
          <a:srgbClr val="AAAAAA"/>
        </a:accent3>
        <a:accent4>
          <a:srgbClr val="DADADA"/>
        </a:accent4>
        <a:accent5>
          <a:srgbClr val="D2D2D2"/>
        </a:accent5>
        <a:accent6>
          <a:srgbClr val="E7E7E7"/>
        </a:accent6>
        <a:hlink>
          <a:srgbClr val="AAAAAA"/>
        </a:hlink>
        <a:folHlink>
          <a:srgbClr val="FF0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FinalPowerpoint 3">
        <a:dk1>
          <a:srgbClr val="808080"/>
        </a:dk1>
        <a:lt1>
          <a:srgbClr val="FFFFFF"/>
        </a:lt1>
        <a:dk2>
          <a:srgbClr val="AAAAAA"/>
        </a:dk2>
        <a:lt2>
          <a:srgbClr val="000000"/>
        </a:lt2>
        <a:accent1>
          <a:srgbClr val="000000"/>
        </a:accent1>
        <a:accent2>
          <a:srgbClr val="AAAAAA"/>
        </a:accent2>
        <a:accent3>
          <a:srgbClr val="D2D2D2"/>
        </a:accent3>
        <a:accent4>
          <a:srgbClr val="DADADA"/>
        </a:accent4>
        <a:accent5>
          <a:srgbClr val="AAAAAA"/>
        </a:accent5>
        <a:accent6>
          <a:srgbClr val="9A9A9A"/>
        </a:accent6>
        <a:hlink>
          <a:srgbClr val="FF0000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FinalPowerpoint 4">
        <a:dk1>
          <a:srgbClr val="000000"/>
        </a:dk1>
        <a:lt1>
          <a:srgbClr val="FF0000"/>
        </a:lt1>
        <a:dk2>
          <a:srgbClr val="FFFFFF"/>
        </a:dk2>
        <a:lt2>
          <a:srgbClr val="000000"/>
        </a:lt2>
        <a:accent1>
          <a:srgbClr val="AAAAAA"/>
        </a:accent1>
        <a:accent2>
          <a:srgbClr val="FFFFFF"/>
        </a:accent2>
        <a:accent3>
          <a:srgbClr val="FFAAAA"/>
        </a:accent3>
        <a:accent4>
          <a:srgbClr val="000000"/>
        </a:accent4>
        <a:accent5>
          <a:srgbClr val="D2D2D2"/>
        </a:accent5>
        <a:accent6>
          <a:srgbClr val="E7E7E7"/>
        </a:accent6>
        <a:hlink>
          <a:srgbClr val="000000"/>
        </a:hlink>
        <a:folHlink>
          <a:srgbClr val="AAAAA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78_KeyStoneOLT">
  <a:themeElements>
    <a:clrScheme name="KeyStoneOLT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KeyStoneOLT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KeyStoneOLT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14510</TotalTime>
  <Words>4234</Words>
  <Application>Microsoft Office PowerPoint</Application>
  <PresentationFormat>On-screen Show (4:3)</PresentationFormat>
  <Paragraphs>1030</Paragraphs>
  <Slides>69</Slides>
  <Notes>39</Notes>
  <HiddenSlides>1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69</vt:i4>
      </vt:variant>
    </vt:vector>
  </HeadingPairs>
  <TitlesOfParts>
    <vt:vector size="71" baseType="lpstr">
      <vt:lpstr>FinalPowerpoint</vt:lpstr>
      <vt:lpstr>78_KeyStoneOLT</vt:lpstr>
      <vt:lpstr>Sitara Devices Overview</vt:lpstr>
      <vt:lpstr>Agenda</vt:lpstr>
      <vt:lpstr>Sitara Architecture: Processors</vt:lpstr>
      <vt:lpstr>Hero Processors Available Today</vt:lpstr>
      <vt:lpstr>Slide 5</vt:lpstr>
      <vt:lpstr>AM437x: A Scalable Platform with 4 pin-to-pin Compatible Devices</vt:lpstr>
      <vt:lpstr>Sitara Applications</vt:lpstr>
      <vt:lpstr>Slide 8</vt:lpstr>
      <vt:lpstr>AM437x Cortex™A9-based Processors</vt:lpstr>
      <vt:lpstr>Slide 10</vt:lpstr>
      <vt:lpstr> AM437x Architecture: Processors and Co-processors </vt:lpstr>
      <vt:lpstr>Cortex-A9 (AM437x) vs Cortex-A8 (AM335x)</vt:lpstr>
      <vt:lpstr>Cortex-A9 Features</vt:lpstr>
      <vt:lpstr>Cortex-A9 Features</vt:lpstr>
      <vt:lpstr>SIMD Engine NEON</vt:lpstr>
      <vt:lpstr>NEON Registers </vt:lpstr>
      <vt:lpstr>Vector Floating Point (VFP)</vt:lpstr>
      <vt:lpstr>Programmable Real-Time Unit (PRU) Subsystem</vt:lpstr>
      <vt:lpstr>Display Subsystem (DSS)</vt:lpstr>
      <vt:lpstr>Display Subsystem (DSS)</vt:lpstr>
      <vt:lpstr>Graphic Accelerator SGX530  (Imagination Technologies)</vt:lpstr>
      <vt:lpstr>Crypto Hardware Accelerator</vt:lpstr>
      <vt:lpstr>Sitara Architecture: Peripherals</vt:lpstr>
      <vt:lpstr> AM437x Architecture: Peripherals </vt:lpstr>
      <vt:lpstr>Camera Subsystem (2x)</vt:lpstr>
      <vt:lpstr>Camera Subsystem</vt:lpstr>
      <vt:lpstr>EMAC: Ethernet Media Access Controller</vt:lpstr>
      <vt:lpstr>Slide 28</vt:lpstr>
      <vt:lpstr>Universal Serial Bus (USB 2.0)</vt:lpstr>
      <vt:lpstr>Universal Serial Bus (USB 2.0)</vt:lpstr>
      <vt:lpstr>External Memory Interfaces</vt:lpstr>
      <vt:lpstr>AM437x: Numerous Serial Peripherals</vt:lpstr>
      <vt:lpstr>AM437x: Numerous Serial Peripherals</vt:lpstr>
      <vt:lpstr>AM437x: Two ADCs</vt:lpstr>
      <vt:lpstr>Sitara Architecture: Buses &amp; Memory</vt:lpstr>
      <vt:lpstr>Sitara Architecture: Memory and Buses</vt:lpstr>
      <vt:lpstr>Sitara Memory</vt:lpstr>
      <vt:lpstr>AM437x Memory Interface (LPDDR2/DDR3)</vt:lpstr>
      <vt:lpstr>AM437x DDR3 Low Power</vt:lpstr>
      <vt:lpstr> Buses and Memory: Inter-Connect   </vt:lpstr>
      <vt:lpstr> Buses and Memory: Inter-Connect  </vt:lpstr>
      <vt:lpstr>Clocks</vt:lpstr>
      <vt:lpstr>System Enhancements over AM335x</vt:lpstr>
      <vt:lpstr>System Enhancements over AM335x</vt:lpstr>
      <vt:lpstr>AM437x ROM</vt:lpstr>
      <vt:lpstr>AM437x Differentiation vs. AM335x</vt:lpstr>
      <vt:lpstr>Package</vt:lpstr>
      <vt:lpstr>Tools and Software: Development Tools</vt:lpstr>
      <vt:lpstr>Getting Started Guide http://processors.wiki.ti.com/index.php/Sitara_Linux_SDK_Getting_Started_Guide</vt:lpstr>
      <vt:lpstr>Software and Tools Page http://www.ti.com/lsds/ti/arm/sitara_arm_cortex_a_processor/arm_cortex_a9_core/am437x_arm_cortex_a9/tools_software.page</vt:lpstr>
      <vt:lpstr>Software Product Page  http://software-dl.ti.com/sitara_linux/esd/AM335xSDK/latest/index_FDS.html</vt:lpstr>
      <vt:lpstr>Software Product Page  http://software-dl.ti.com/sitara_linux/esd/AM335xSDK/latest/index_FDS.html</vt:lpstr>
      <vt:lpstr>Software Product Page  http://software-dl.ti.com/sitara_linux/esd/AM335xSDK/latest/index_FDS.html</vt:lpstr>
      <vt:lpstr>Software Product Page  http://software-dl.ti.com/sitara_linux/esd/AM335xSDK/latest/index_FDS.html</vt:lpstr>
      <vt:lpstr>Development Tools http://www.ti.com/lsds/ti/arm/sitara_arm_cortex_a_processor/arm_cortex_a9_core/am437x_arm_cortex_a9/tools_software.page#tools</vt:lpstr>
      <vt:lpstr>Development Tools http://www.ti.com/lsds/ti/arm/sitara_arm_cortex_a_processor/arm_cortex_a9_core/am437x_arm_cortex_a9/tools_software.page#tools</vt:lpstr>
      <vt:lpstr>TI Reference Designs  http://www.ti.com/general/docs/refdesignsearchresults.tsp?keyword=am335x </vt:lpstr>
      <vt:lpstr>TI Reference Designs  http://www.ti.com/general/docs/refdesignsearchresults.tsp?keyword=am437x </vt:lpstr>
      <vt:lpstr>Tools and Software: Linux SDK</vt:lpstr>
      <vt:lpstr>Linux SDK</vt:lpstr>
      <vt:lpstr>Linux SDK Directories (1)</vt:lpstr>
      <vt:lpstr>Linux SDK Directories (2)</vt:lpstr>
      <vt:lpstr>Tools and Software: Development Platforms</vt:lpstr>
      <vt:lpstr>AM335x Development Platforms</vt:lpstr>
      <vt:lpstr>AM335x Development Platforms</vt:lpstr>
      <vt:lpstr>AM437x EVMs and Development Tools</vt:lpstr>
      <vt:lpstr>Peripheral Support on AM437x GP EVM</vt:lpstr>
      <vt:lpstr>Slide 68</vt:lpstr>
      <vt:lpstr>For More Information</vt:lpstr>
    </vt:vector>
  </TitlesOfParts>
  <Company>Texas Instruments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 here</dc:title>
  <dc:creator>Greene, Matt</dc:creator>
  <cp:lastModifiedBy>Robert J. Hillard</cp:lastModifiedBy>
  <cp:revision>300</cp:revision>
  <cp:lastPrinted>2014-10-31T10:45:55Z</cp:lastPrinted>
  <dcterms:created xsi:type="dcterms:W3CDTF">2007-12-19T20:51:45Z</dcterms:created>
  <dcterms:modified xsi:type="dcterms:W3CDTF">2014-11-11T06:18:58Z</dcterms:modified>
</cp:coreProperties>
</file>